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2" r:id="rId2"/>
    <p:sldId id="495" r:id="rId3"/>
    <p:sldId id="479" r:id="rId4"/>
    <p:sldId id="478" r:id="rId5"/>
    <p:sldId id="483" r:id="rId6"/>
    <p:sldId id="494" r:id="rId7"/>
    <p:sldId id="491" r:id="rId8"/>
    <p:sldId id="492" r:id="rId9"/>
    <p:sldId id="480" r:id="rId10"/>
    <p:sldId id="490" r:id="rId11"/>
    <p:sldId id="488" r:id="rId12"/>
    <p:sldId id="486" r:id="rId13"/>
    <p:sldId id="489" r:id="rId14"/>
    <p:sldId id="487" r:id="rId15"/>
    <p:sldId id="484" r:id="rId16"/>
    <p:sldId id="485" r:id="rId17"/>
    <p:sldId id="464" r:id="rId18"/>
    <p:sldId id="47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E86"/>
    <a:srgbClr val="3072C4"/>
    <a:srgbClr val="63B0D3"/>
    <a:srgbClr val="5660A4"/>
    <a:srgbClr val="A6CAD3"/>
    <a:srgbClr val="A6B9CE"/>
    <a:srgbClr val="3670B7"/>
    <a:srgbClr val="829DBF"/>
    <a:srgbClr val="8BA9CC"/>
    <a:srgbClr val="558D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32" autoAdjust="0"/>
  </p:normalViewPr>
  <p:slideViewPr>
    <p:cSldViewPr snapToGrid="0" snapToObjects="1">
      <p:cViewPr>
        <p:scale>
          <a:sx n="100" d="100"/>
          <a:sy n="100" d="100"/>
        </p:scale>
        <p:origin x="-632" y="-80"/>
      </p:cViewPr>
      <p:guideLst>
        <p:guide orient="horz" pos="673"/>
        <p:guide pos="118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CEB1C-5476-6D40-BE3F-5F2C1E41BA5C}" type="datetimeFigureOut">
              <a:rPr lang="en-US" smtClean="0"/>
              <a:t>02.03.20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145A8-1136-6342-BA72-332CEE707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008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3BF5A-27B1-0D4E-9671-2C6AE5E7ABAA}" type="datetimeFigureOut">
              <a:rPr lang="en-US" smtClean="0"/>
              <a:t>02.03.20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B1881-D687-4342-A44E-2F68D2180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06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7DD6-9EE5-D643-B805-59898133DEA4}" type="datetime1">
              <a:rPr lang="en-US" smtClean="0"/>
              <a:t>02.03.20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dimensions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CA51-B7B3-D942-BAF7-C6738ECF227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879411" y="6381750"/>
            <a:ext cx="1305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558ED5"/>
                </a:solidFill>
                <a:latin typeface="Bauhaus 93"/>
                <a:cs typeface="Bauhaus 93"/>
              </a:rPr>
              <a:t>dimensions</a:t>
            </a:r>
            <a:endParaRPr lang="en-US" dirty="0">
              <a:solidFill>
                <a:srgbClr val="558ED5"/>
              </a:solidFill>
              <a:latin typeface="Bauhaus 93"/>
              <a:cs typeface="Bauhaus 93"/>
            </a:endParaRPr>
          </a:p>
        </p:txBody>
      </p:sp>
    </p:spTree>
    <p:extLst>
      <p:ext uri="{BB962C8B-B14F-4D97-AF65-F5344CB8AC3E}">
        <p14:creationId xmlns:p14="http://schemas.microsoft.com/office/powerpoint/2010/main" val="67636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8100" y="147638"/>
            <a:ext cx="1333500" cy="385762"/>
          </a:xfrm>
          <a:prstGeom prst="rect">
            <a:avLst/>
          </a:prstGeom>
        </p:spPr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1A85-AA71-454A-8540-EA63D28BF5D8}" type="datetime1">
              <a:rPr lang="en-US" smtClean="0"/>
              <a:t>02.03.20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CA51-B7B3-D942-BAF7-C6738ECF2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8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A4AE-2719-A04D-9387-49A40B42B170}" type="datetime1">
              <a:rPr lang="en-US" smtClean="0"/>
              <a:t>02.03.20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CA51-B7B3-D942-BAF7-C6738ECF2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42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8100" y="147638"/>
            <a:ext cx="1333500" cy="385762"/>
          </a:xfrm>
          <a:prstGeom prst="rect">
            <a:avLst/>
          </a:prstGeom>
        </p:spPr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F3AF-1902-374C-B4FF-8348B122B72E}" type="datetimeFigureOut">
              <a:rPr lang="en-US" smtClean="0"/>
              <a:t>02.03.20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CA51-B7B3-D942-BAF7-C6738ECF2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1D4A-9410-9645-9C4A-884D0DE5F5BB}" type="datetime1">
              <a:rPr lang="en-US" smtClean="0"/>
              <a:t>02.03.20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dimensions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CA51-B7B3-D942-BAF7-C6738ECF227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879411" y="6381750"/>
            <a:ext cx="1305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558ED5"/>
                </a:solidFill>
                <a:latin typeface="Bauhaus 93"/>
                <a:cs typeface="Bauhaus 93"/>
              </a:rPr>
              <a:t>dimensions</a:t>
            </a:r>
            <a:endParaRPr lang="en-US" dirty="0">
              <a:solidFill>
                <a:srgbClr val="558ED5"/>
              </a:solidFill>
              <a:latin typeface="Bauhaus 93"/>
              <a:cs typeface="Bauhaus 93"/>
            </a:endParaRPr>
          </a:p>
        </p:txBody>
      </p:sp>
    </p:spTree>
    <p:extLst>
      <p:ext uri="{BB962C8B-B14F-4D97-AF65-F5344CB8AC3E}">
        <p14:creationId xmlns:p14="http://schemas.microsoft.com/office/powerpoint/2010/main" val="47209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43D1E-02E3-0A46-9C18-36973BB1B12B}" type="datetime1">
              <a:rPr lang="en-US" smtClean="0"/>
              <a:t>02.03.20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dimensions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CA51-B7B3-D942-BAF7-C6738ECF227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879411" y="6381750"/>
            <a:ext cx="1305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558ED5"/>
                </a:solidFill>
                <a:latin typeface="Bauhaus 93"/>
                <a:cs typeface="Bauhaus 93"/>
              </a:rPr>
              <a:t>dimensions</a:t>
            </a:r>
            <a:endParaRPr lang="en-US" dirty="0">
              <a:solidFill>
                <a:srgbClr val="558ED5"/>
              </a:solidFill>
              <a:latin typeface="Bauhaus 93"/>
              <a:cs typeface="Bauhaus 93"/>
            </a:endParaRPr>
          </a:p>
        </p:txBody>
      </p:sp>
    </p:spTree>
    <p:extLst>
      <p:ext uri="{BB962C8B-B14F-4D97-AF65-F5344CB8AC3E}">
        <p14:creationId xmlns:p14="http://schemas.microsoft.com/office/powerpoint/2010/main" val="388305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8100" y="147638"/>
            <a:ext cx="1333500" cy="385762"/>
          </a:xfrm>
          <a:prstGeom prst="rect">
            <a:avLst/>
          </a:prstGeom>
        </p:spPr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0212-64EE-1948-823E-B34B211CEACD}" type="datetime1">
              <a:rPr lang="en-US" smtClean="0"/>
              <a:t>02.03.20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dimensions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CA51-B7B3-D942-BAF7-C6738ECF22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879411" y="6381750"/>
            <a:ext cx="1305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558ED5"/>
                </a:solidFill>
                <a:latin typeface="Bauhaus 93"/>
                <a:cs typeface="Bauhaus 93"/>
              </a:rPr>
              <a:t>dimensions</a:t>
            </a:r>
            <a:endParaRPr lang="en-US" dirty="0">
              <a:solidFill>
                <a:srgbClr val="558ED5"/>
              </a:solidFill>
              <a:latin typeface="Bauhaus 93"/>
              <a:cs typeface="Bauhaus 93"/>
            </a:endParaRPr>
          </a:p>
        </p:txBody>
      </p:sp>
    </p:spTree>
    <p:extLst>
      <p:ext uri="{BB962C8B-B14F-4D97-AF65-F5344CB8AC3E}">
        <p14:creationId xmlns:p14="http://schemas.microsoft.com/office/powerpoint/2010/main" val="193716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8100" y="147638"/>
            <a:ext cx="1333500" cy="3857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3676-7E9D-1240-9853-8379C89A1A14}" type="datetime1">
              <a:rPr lang="en-US" smtClean="0"/>
              <a:t>02.03.20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CA51-B7B3-D942-BAF7-C6738ECF2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1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8100" y="147638"/>
            <a:ext cx="1333500" cy="385762"/>
          </a:xfrm>
          <a:prstGeom prst="rect">
            <a:avLst/>
          </a:prstGeom>
        </p:spPr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D5DC-100D-E64C-B52B-D7EBDE224594}" type="datetime1">
              <a:rPr lang="en-US" smtClean="0"/>
              <a:t>02.03.20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CA51-B7B3-D942-BAF7-C6738ECF2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23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3C1A-8CEE-BD41-A627-80E027C07ECC}" type="datetime1">
              <a:rPr lang="en-US" smtClean="0"/>
              <a:t>02.03.20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CA51-B7B3-D942-BAF7-C6738ECF2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4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329C-59DD-A340-842D-D24220A0EF04}" type="datetime1">
              <a:rPr lang="en-US" smtClean="0"/>
              <a:t>02.03.20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CA51-B7B3-D942-BAF7-C6738ECF2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2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5081-C963-1B45-8F65-2B7BC285AD87}" type="datetime1">
              <a:rPr lang="en-US" smtClean="0"/>
              <a:t>02.03.20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CA51-B7B3-D942-BAF7-C6738ECF2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97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77ED2-B9AA-9A4E-BA56-FA16AC6F2CC4}" type="datetime1">
              <a:rPr lang="en-US" smtClean="0"/>
              <a:t>02.03.20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Bauhaus 93"/>
                <a:cs typeface="Bauhaus 93"/>
              </a:defRPr>
            </a:lvl1pPr>
          </a:lstStyle>
          <a:p>
            <a:r>
              <a:rPr lang="en-US" dirty="0" smtClean="0"/>
              <a:t>dimensions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BCA51-B7B3-D942-BAF7-C6738ECF22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879411" y="6381750"/>
            <a:ext cx="1305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558ED5"/>
                </a:solidFill>
                <a:latin typeface="Bauhaus 93"/>
                <a:cs typeface="Bauhaus 93"/>
              </a:rPr>
              <a:t>dimensions</a:t>
            </a:r>
            <a:endParaRPr lang="en-US" dirty="0">
              <a:solidFill>
                <a:srgbClr val="558ED5"/>
              </a:solidFill>
              <a:latin typeface="Bauhaus 93"/>
              <a:cs typeface="Bauhaus 93"/>
            </a:endParaRPr>
          </a:p>
        </p:txBody>
      </p:sp>
    </p:spTree>
    <p:extLst>
      <p:ext uri="{BB962C8B-B14F-4D97-AF65-F5344CB8AC3E}">
        <p14:creationId xmlns:p14="http://schemas.microsoft.com/office/powerpoint/2010/main" val="367154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1800" kern="1200">
          <a:solidFill>
            <a:srgbClr val="558ED5"/>
          </a:solidFill>
          <a:latin typeface="Bauhaus 93"/>
          <a:ea typeface="+mj-ea"/>
          <a:cs typeface="Bauhaus 93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71"/>
          <p:cNvGrpSpPr/>
          <p:nvPr/>
        </p:nvGrpSpPr>
        <p:grpSpPr>
          <a:xfrm>
            <a:off x="6392742" y="2808376"/>
            <a:ext cx="1049411" cy="456321"/>
            <a:chOff x="1692105" y="864438"/>
            <a:chExt cx="1049411" cy="456321"/>
          </a:xfrm>
        </p:grpSpPr>
        <p:sp>
          <p:nvSpPr>
            <p:cNvPr id="73" name="Isosceles Triangle 72"/>
            <p:cNvSpPr/>
            <p:nvPr/>
          </p:nvSpPr>
          <p:spPr>
            <a:xfrm>
              <a:off x="1692105" y="864438"/>
              <a:ext cx="593334" cy="456321"/>
            </a:xfrm>
            <a:prstGeom prst="triangle">
              <a:avLst/>
            </a:prstGeom>
            <a:solidFill>
              <a:schemeClr val="bg1"/>
            </a:solidFill>
            <a:ln w="57150" cmpd="sng"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74" name="Isosceles Triangle 73"/>
            <p:cNvSpPr/>
            <p:nvPr/>
          </p:nvSpPr>
          <p:spPr>
            <a:xfrm>
              <a:off x="1806405" y="1028700"/>
              <a:ext cx="871942" cy="292059"/>
            </a:xfrm>
            <a:prstGeom prst="triangle">
              <a:avLst/>
            </a:prstGeom>
            <a:solidFill>
              <a:schemeClr val="bg1"/>
            </a:solidFill>
            <a:ln w="57150" cmpd="sng"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75" name="Isosceles Triangle 74"/>
            <p:cNvSpPr/>
            <p:nvPr/>
          </p:nvSpPr>
          <p:spPr>
            <a:xfrm>
              <a:off x="2437277" y="958870"/>
              <a:ext cx="304239" cy="342859"/>
            </a:xfrm>
            <a:prstGeom prst="triangle">
              <a:avLst/>
            </a:prstGeom>
            <a:solidFill>
              <a:schemeClr val="bg1"/>
            </a:solidFill>
            <a:ln w="57150" cmpd="sng"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531225" y="2809214"/>
            <a:ext cx="1049411" cy="456321"/>
            <a:chOff x="1692105" y="864438"/>
            <a:chExt cx="1049411" cy="456321"/>
          </a:xfrm>
        </p:grpSpPr>
        <p:sp>
          <p:nvSpPr>
            <p:cNvPr id="69" name="Isosceles Triangle 68"/>
            <p:cNvSpPr/>
            <p:nvPr/>
          </p:nvSpPr>
          <p:spPr>
            <a:xfrm>
              <a:off x="1692105" y="864438"/>
              <a:ext cx="593334" cy="456321"/>
            </a:xfrm>
            <a:prstGeom prst="triangle">
              <a:avLst/>
            </a:prstGeom>
            <a:solidFill>
              <a:schemeClr val="bg1"/>
            </a:solidFill>
            <a:ln w="57150" cmpd="sng"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70" name="Isosceles Triangle 69"/>
            <p:cNvSpPr/>
            <p:nvPr/>
          </p:nvSpPr>
          <p:spPr>
            <a:xfrm>
              <a:off x="1806405" y="1028700"/>
              <a:ext cx="871942" cy="292059"/>
            </a:xfrm>
            <a:prstGeom prst="triangle">
              <a:avLst/>
            </a:prstGeom>
            <a:solidFill>
              <a:schemeClr val="bg1"/>
            </a:solidFill>
            <a:ln w="57150" cmpd="sng"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71" name="Isosceles Triangle 70"/>
            <p:cNvSpPr/>
            <p:nvPr/>
          </p:nvSpPr>
          <p:spPr>
            <a:xfrm>
              <a:off x="2437277" y="958870"/>
              <a:ext cx="304239" cy="342859"/>
            </a:xfrm>
            <a:prstGeom prst="triangle">
              <a:avLst/>
            </a:prstGeom>
            <a:solidFill>
              <a:schemeClr val="bg1"/>
            </a:solidFill>
            <a:ln w="57150" cmpd="sng"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443499" y="1168400"/>
            <a:ext cx="626630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4000" b="1" dirty="0" smtClean="0">
                <a:solidFill>
                  <a:srgbClr val="000000"/>
                </a:solidFill>
              </a:rPr>
              <a:t>Belebung einer Bergregion </a:t>
            </a:r>
            <a:br>
              <a:rPr lang="de-CH" sz="4000" b="1" dirty="0" smtClean="0">
                <a:solidFill>
                  <a:srgbClr val="000000"/>
                </a:solidFill>
              </a:rPr>
            </a:br>
            <a:r>
              <a:rPr lang="de-CH" sz="4000" b="1" dirty="0" smtClean="0">
                <a:solidFill>
                  <a:srgbClr val="000000"/>
                </a:solidFill>
              </a:rPr>
              <a:t>dank 5-D Wert Management</a:t>
            </a:r>
          </a:p>
          <a:p>
            <a:pPr algn="ctr"/>
            <a:r>
              <a:rPr lang="de-CH" sz="4000" b="1" dirty="0" smtClean="0">
                <a:solidFill>
                  <a:srgbClr val="000000"/>
                </a:solidFill>
              </a:rPr>
              <a:t/>
            </a:r>
            <a:br>
              <a:rPr lang="de-CH" sz="4000" b="1" dirty="0" smtClean="0">
                <a:solidFill>
                  <a:srgbClr val="000000"/>
                </a:solidFill>
              </a:rPr>
            </a:br>
            <a:endParaRPr lang="de-CH" sz="4000" b="1" dirty="0" smtClean="0">
              <a:solidFill>
                <a:srgbClr val="000000"/>
              </a:solidFill>
            </a:endParaRPr>
          </a:p>
          <a:p>
            <a:pPr algn="ctr"/>
            <a:r>
              <a:rPr lang="de-CH" sz="4000" b="1" i="1" dirty="0" smtClean="0">
                <a:solidFill>
                  <a:srgbClr val="000000"/>
                </a:solidFill>
              </a:rPr>
              <a:t>Leistungsskizze</a:t>
            </a:r>
            <a:endParaRPr lang="de-CH" sz="4000" b="1" i="1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80300" y="165100"/>
            <a:ext cx="1574800" cy="482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488095" y="4603051"/>
            <a:ext cx="6182193" cy="1134533"/>
            <a:chOff x="332395" y="1749657"/>
            <a:chExt cx="6182193" cy="1134533"/>
          </a:xfrm>
        </p:grpSpPr>
        <p:grpSp>
          <p:nvGrpSpPr>
            <p:cNvPr id="7" name="Group 6"/>
            <p:cNvGrpSpPr/>
            <p:nvPr/>
          </p:nvGrpSpPr>
          <p:grpSpPr>
            <a:xfrm>
              <a:off x="332395" y="1772683"/>
              <a:ext cx="1142996" cy="1088480"/>
              <a:chOff x="1136316" y="2018632"/>
              <a:chExt cx="1336842" cy="1363579"/>
            </a:xfrm>
          </p:grpSpPr>
          <p:sp>
            <p:nvSpPr>
              <p:cNvPr id="40" name="Donut 39"/>
              <p:cNvSpPr/>
              <p:nvPr/>
            </p:nvSpPr>
            <p:spPr>
              <a:xfrm>
                <a:off x="1136316" y="2018632"/>
                <a:ext cx="1336842" cy="1363579"/>
              </a:xfrm>
              <a:prstGeom prst="donut">
                <a:avLst>
                  <a:gd name="adj" fmla="val 1947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644315" y="2914315"/>
                <a:ext cx="347578" cy="34757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Arrow Connector 41"/>
              <p:cNvCxnSpPr>
                <a:stCxn id="41" idx="0"/>
              </p:cNvCxnSpPr>
              <p:nvPr/>
            </p:nvCxnSpPr>
            <p:spPr>
              <a:xfrm flipV="1">
                <a:off x="1818104" y="2205789"/>
                <a:ext cx="0" cy="70852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1562783" y="1749657"/>
              <a:ext cx="1152053" cy="1134533"/>
              <a:chOff x="4323252" y="2037352"/>
              <a:chExt cx="1336842" cy="1363579"/>
            </a:xfrm>
          </p:grpSpPr>
          <p:sp>
            <p:nvSpPr>
              <p:cNvPr id="36" name="Donut 35"/>
              <p:cNvSpPr/>
              <p:nvPr/>
            </p:nvSpPr>
            <p:spPr>
              <a:xfrm>
                <a:off x="4323252" y="2037352"/>
                <a:ext cx="1336842" cy="1363579"/>
              </a:xfrm>
              <a:prstGeom prst="donut">
                <a:avLst>
                  <a:gd name="adj" fmla="val 1947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7" name="Straight Arrow Connector 36"/>
              <p:cNvCxnSpPr>
                <a:stCxn id="36" idx="2"/>
                <a:endCxn id="36" idx="6"/>
              </p:cNvCxnSpPr>
              <p:nvPr/>
            </p:nvCxnSpPr>
            <p:spPr>
              <a:xfrm>
                <a:off x="4323252" y="2719142"/>
                <a:ext cx="1336842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>
                <a:stCxn id="36" idx="0"/>
                <a:endCxn id="36" idx="4"/>
              </p:cNvCxnSpPr>
              <p:nvPr/>
            </p:nvCxnSpPr>
            <p:spPr>
              <a:xfrm>
                <a:off x="4991673" y="2037352"/>
                <a:ext cx="0" cy="1363579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Oval 38"/>
              <p:cNvSpPr/>
              <p:nvPr/>
            </p:nvSpPr>
            <p:spPr>
              <a:xfrm>
                <a:off x="4817883" y="2545363"/>
                <a:ext cx="347578" cy="34757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802228" y="1753896"/>
              <a:ext cx="1126652" cy="1126055"/>
              <a:chOff x="4323252" y="4160268"/>
              <a:chExt cx="1336842" cy="1363579"/>
            </a:xfrm>
          </p:grpSpPr>
          <p:sp>
            <p:nvSpPr>
              <p:cNvPr id="29" name="Donut 28"/>
              <p:cNvSpPr/>
              <p:nvPr/>
            </p:nvSpPr>
            <p:spPr>
              <a:xfrm>
                <a:off x="4323252" y="4160268"/>
                <a:ext cx="1336842" cy="1363579"/>
              </a:xfrm>
              <a:prstGeom prst="donut">
                <a:avLst>
                  <a:gd name="adj" fmla="val 1947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0" name="Straight Arrow Connector 29"/>
              <p:cNvCxnSpPr>
                <a:stCxn id="29" idx="7"/>
              </p:cNvCxnSpPr>
              <p:nvPr/>
            </p:nvCxnSpPr>
            <p:spPr>
              <a:xfrm flipH="1" flipV="1">
                <a:off x="4478421" y="4181647"/>
                <a:ext cx="985897" cy="17831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>
                <a:stCxn id="35" idx="6"/>
                <a:endCxn id="29" idx="7"/>
              </p:cNvCxnSpPr>
              <p:nvPr/>
            </p:nvCxnSpPr>
            <p:spPr>
              <a:xfrm flipV="1">
                <a:off x="5005045" y="4359960"/>
                <a:ext cx="459273" cy="62915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 flipH="1">
                <a:off x="4882052" y="4989117"/>
                <a:ext cx="744048" cy="47992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>
                <a:off x="4478421" y="4181647"/>
                <a:ext cx="1147679" cy="80747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>
                <a:endCxn id="29" idx="1"/>
              </p:cNvCxnSpPr>
              <p:nvPr/>
            </p:nvCxnSpPr>
            <p:spPr>
              <a:xfrm flipH="1" flipV="1">
                <a:off x="4519028" y="4359960"/>
                <a:ext cx="363024" cy="110907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/>
              <p:cNvSpPr/>
              <p:nvPr/>
            </p:nvSpPr>
            <p:spPr>
              <a:xfrm>
                <a:off x="4657467" y="4815327"/>
                <a:ext cx="347578" cy="34757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4016272" y="1753884"/>
              <a:ext cx="1246648" cy="1126078"/>
              <a:chOff x="990600" y="4181647"/>
              <a:chExt cx="1482558" cy="1363579"/>
            </a:xfrm>
          </p:grpSpPr>
          <p:sp>
            <p:nvSpPr>
              <p:cNvPr id="23" name="Donut 22"/>
              <p:cNvSpPr/>
              <p:nvPr/>
            </p:nvSpPr>
            <p:spPr>
              <a:xfrm>
                <a:off x="1136316" y="4181647"/>
                <a:ext cx="1336842" cy="1363579"/>
              </a:xfrm>
              <a:prstGeom prst="donut">
                <a:avLst>
                  <a:gd name="adj" fmla="val 1947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630947" y="4689658"/>
                <a:ext cx="347578" cy="34757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Arrow Connector 24"/>
              <p:cNvCxnSpPr>
                <a:endCxn id="24" idx="0"/>
              </p:cNvCxnSpPr>
              <p:nvPr/>
            </p:nvCxnSpPr>
            <p:spPr>
              <a:xfrm>
                <a:off x="1804736" y="4428067"/>
                <a:ext cx="0" cy="26159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>
                <a:stCxn id="23" idx="6"/>
                <a:endCxn id="24" idx="6"/>
              </p:cNvCxnSpPr>
              <p:nvPr/>
            </p:nvCxnSpPr>
            <p:spPr>
              <a:xfrm flipH="1">
                <a:off x="1978525" y="4863437"/>
                <a:ext cx="494633" cy="1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23" idx="4"/>
                <a:endCxn id="24" idx="4"/>
              </p:cNvCxnSpPr>
              <p:nvPr/>
            </p:nvCxnSpPr>
            <p:spPr>
              <a:xfrm flipH="1" flipV="1">
                <a:off x="1804736" y="5037237"/>
                <a:ext cx="1" cy="50798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>
                <a:endCxn id="24" idx="2"/>
              </p:cNvCxnSpPr>
              <p:nvPr/>
            </p:nvCxnSpPr>
            <p:spPr>
              <a:xfrm>
                <a:off x="990600" y="4863448"/>
                <a:ext cx="64034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5350313" y="1751406"/>
              <a:ext cx="1164275" cy="1131035"/>
              <a:chOff x="6635416" y="2821928"/>
              <a:chExt cx="1336842" cy="1363579"/>
            </a:xfrm>
          </p:grpSpPr>
          <p:sp>
            <p:nvSpPr>
              <p:cNvPr id="12" name="Donut 11"/>
              <p:cNvSpPr/>
              <p:nvPr/>
            </p:nvSpPr>
            <p:spPr>
              <a:xfrm>
                <a:off x="6635416" y="2821928"/>
                <a:ext cx="1336842" cy="1363579"/>
              </a:xfrm>
              <a:prstGeom prst="donut">
                <a:avLst>
                  <a:gd name="adj" fmla="val 1947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7130047" y="3329939"/>
                <a:ext cx="347578" cy="34757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Arrow Connector 13"/>
              <p:cNvCxnSpPr>
                <a:endCxn id="13" idx="0"/>
              </p:cNvCxnSpPr>
              <p:nvPr/>
            </p:nvCxnSpPr>
            <p:spPr>
              <a:xfrm>
                <a:off x="7303836" y="3021620"/>
                <a:ext cx="0" cy="308319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stCxn id="12" idx="7"/>
                <a:endCxn id="13" idx="7"/>
              </p:cNvCxnSpPr>
              <p:nvPr/>
            </p:nvCxnSpPr>
            <p:spPr>
              <a:xfrm flipH="1">
                <a:off x="7426723" y="3021620"/>
                <a:ext cx="349759" cy="359221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>
                <a:stCxn id="12" idx="5"/>
                <a:endCxn id="13" idx="5"/>
              </p:cNvCxnSpPr>
              <p:nvPr/>
            </p:nvCxnSpPr>
            <p:spPr>
              <a:xfrm flipH="1" flipV="1">
                <a:off x="7426723" y="3626616"/>
                <a:ext cx="349759" cy="359199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stCxn id="12" idx="1"/>
                <a:endCxn id="13" idx="1"/>
              </p:cNvCxnSpPr>
              <p:nvPr/>
            </p:nvCxnSpPr>
            <p:spPr>
              <a:xfrm>
                <a:off x="6831192" y="3021620"/>
                <a:ext cx="349757" cy="359221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>
                <a:stCxn id="13" idx="3"/>
                <a:endCxn id="12" idx="3"/>
              </p:cNvCxnSpPr>
              <p:nvPr/>
            </p:nvCxnSpPr>
            <p:spPr>
              <a:xfrm flipH="1">
                <a:off x="6831192" y="3626616"/>
                <a:ext cx="349757" cy="359199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endCxn id="13" idx="6"/>
              </p:cNvCxnSpPr>
              <p:nvPr/>
            </p:nvCxnSpPr>
            <p:spPr>
              <a:xfrm flipH="1">
                <a:off x="7477625" y="3503729"/>
                <a:ext cx="298857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H="1">
                <a:off x="6831192" y="3493791"/>
                <a:ext cx="298857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rot="16200000" flipH="1">
                <a:off x="7159161" y="3826947"/>
                <a:ext cx="298857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Donut 21"/>
              <p:cNvSpPr/>
              <p:nvPr/>
            </p:nvSpPr>
            <p:spPr>
              <a:xfrm>
                <a:off x="6813214" y="3001432"/>
                <a:ext cx="988666" cy="987643"/>
              </a:xfrm>
              <a:prstGeom prst="donut">
                <a:avLst>
                  <a:gd name="adj" fmla="val 1947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CA51-B7B3-D942-BAF7-C6738ECF227F}" type="slidenum">
              <a:rPr lang="en-US" smtClean="0"/>
              <a:t>1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2708544" y="2826608"/>
            <a:ext cx="1049411" cy="456321"/>
            <a:chOff x="1692105" y="864438"/>
            <a:chExt cx="1049411" cy="456321"/>
          </a:xfrm>
        </p:grpSpPr>
        <p:sp>
          <p:nvSpPr>
            <p:cNvPr id="49" name="Isosceles Triangle 48"/>
            <p:cNvSpPr/>
            <p:nvPr/>
          </p:nvSpPr>
          <p:spPr>
            <a:xfrm>
              <a:off x="1692105" y="864438"/>
              <a:ext cx="593334" cy="456321"/>
            </a:xfrm>
            <a:prstGeom prst="triangle">
              <a:avLst/>
            </a:prstGeom>
            <a:solidFill>
              <a:schemeClr val="bg1"/>
            </a:solidFill>
            <a:ln w="57150" cmpd="sng"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50" name="Isosceles Triangle 49"/>
            <p:cNvSpPr/>
            <p:nvPr/>
          </p:nvSpPr>
          <p:spPr>
            <a:xfrm>
              <a:off x="1806405" y="1028700"/>
              <a:ext cx="871942" cy="292059"/>
            </a:xfrm>
            <a:prstGeom prst="triangle">
              <a:avLst/>
            </a:prstGeom>
            <a:solidFill>
              <a:schemeClr val="bg1"/>
            </a:solidFill>
            <a:ln w="57150" cmpd="sng"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51" name="Isosceles Triangle 50"/>
            <p:cNvSpPr/>
            <p:nvPr/>
          </p:nvSpPr>
          <p:spPr>
            <a:xfrm>
              <a:off x="2437277" y="958870"/>
              <a:ext cx="304239" cy="342859"/>
            </a:xfrm>
            <a:prstGeom prst="triangle">
              <a:avLst/>
            </a:prstGeom>
            <a:solidFill>
              <a:schemeClr val="bg1"/>
            </a:solidFill>
            <a:ln w="57150" cmpd="sng"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798833" y="2832938"/>
            <a:ext cx="1049411" cy="456321"/>
            <a:chOff x="1692105" y="864438"/>
            <a:chExt cx="1049411" cy="456321"/>
          </a:xfrm>
        </p:grpSpPr>
        <p:sp>
          <p:nvSpPr>
            <p:cNvPr id="44" name="Isosceles Triangle 43"/>
            <p:cNvSpPr/>
            <p:nvPr/>
          </p:nvSpPr>
          <p:spPr>
            <a:xfrm>
              <a:off x="1692105" y="864438"/>
              <a:ext cx="593334" cy="456321"/>
            </a:xfrm>
            <a:prstGeom prst="triangle">
              <a:avLst/>
            </a:prstGeom>
            <a:solidFill>
              <a:schemeClr val="bg1"/>
            </a:solidFill>
            <a:ln w="57150" cmpd="sng"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46" name="Isosceles Triangle 45"/>
            <p:cNvSpPr/>
            <p:nvPr/>
          </p:nvSpPr>
          <p:spPr>
            <a:xfrm>
              <a:off x="1806405" y="1028700"/>
              <a:ext cx="871942" cy="292059"/>
            </a:xfrm>
            <a:prstGeom prst="triangle">
              <a:avLst/>
            </a:prstGeom>
            <a:solidFill>
              <a:schemeClr val="bg1"/>
            </a:solidFill>
            <a:ln w="57150" cmpd="sng"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47" name="Isosceles Triangle 46"/>
            <p:cNvSpPr/>
            <p:nvPr/>
          </p:nvSpPr>
          <p:spPr>
            <a:xfrm>
              <a:off x="2437277" y="958870"/>
              <a:ext cx="304239" cy="342859"/>
            </a:xfrm>
            <a:prstGeom prst="triangle">
              <a:avLst/>
            </a:prstGeom>
            <a:solidFill>
              <a:schemeClr val="bg1"/>
            </a:solidFill>
            <a:ln w="57150" cmpd="sng"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598216" y="2821076"/>
            <a:ext cx="1049411" cy="456321"/>
            <a:chOff x="1692105" y="864438"/>
            <a:chExt cx="1049411" cy="456321"/>
          </a:xfrm>
        </p:grpSpPr>
        <p:sp>
          <p:nvSpPr>
            <p:cNvPr id="61" name="Isosceles Triangle 60"/>
            <p:cNvSpPr/>
            <p:nvPr/>
          </p:nvSpPr>
          <p:spPr>
            <a:xfrm>
              <a:off x="1692105" y="864438"/>
              <a:ext cx="593334" cy="456321"/>
            </a:xfrm>
            <a:prstGeom prst="triangle">
              <a:avLst/>
            </a:prstGeom>
            <a:solidFill>
              <a:schemeClr val="bg1"/>
            </a:solidFill>
            <a:ln w="57150" cmpd="sng"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2" name="Isosceles Triangle 61"/>
            <p:cNvSpPr/>
            <p:nvPr/>
          </p:nvSpPr>
          <p:spPr>
            <a:xfrm>
              <a:off x="1806405" y="1028700"/>
              <a:ext cx="871942" cy="292059"/>
            </a:xfrm>
            <a:prstGeom prst="triangle">
              <a:avLst/>
            </a:prstGeom>
            <a:solidFill>
              <a:schemeClr val="bg1"/>
            </a:solidFill>
            <a:ln w="57150" cmpd="sng"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3" name="Isosceles Triangle 62"/>
            <p:cNvSpPr/>
            <p:nvPr/>
          </p:nvSpPr>
          <p:spPr>
            <a:xfrm>
              <a:off x="2437277" y="958870"/>
              <a:ext cx="304239" cy="342859"/>
            </a:xfrm>
            <a:prstGeom prst="triangle">
              <a:avLst/>
            </a:prstGeom>
            <a:solidFill>
              <a:schemeClr val="bg1"/>
            </a:solidFill>
            <a:ln w="57150" cmpd="sng"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5435699" y="2809214"/>
            <a:ext cx="1049411" cy="456321"/>
            <a:chOff x="1692105" y="864438"/>
            <a:chExt cx="1049411" cy="456321"/>
          </a:xfrm>
        </p:grpSpPr>
        <p:sp>
          <p:nvSpPr>
            <p:cNvPr id="65" name="Isosceles Triangle 64"/>
            <p:cNvSpPr/>
            <p:nvPr/>
          </p:nvSpPr>
          <p:spPr>
            <a:xfrm>
              <a:off x="1692105" y="864438"/>
              <a:ext cx="593334" cy="456321"/>
            </a:xfrm>
            <a:prstGeom prst="triangle">
              <a:avLst/>
            </a:prstGeom>
            <a:solidFill>
              <a:schemeClr val="bg1"/>
            </a:solidFill>
            <a:ln w="57150" cmpd="sng"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6" name="Isosceles Triangle 65"/>
            <p:cNvSpPr/>
            <p:nvPr/>
          </p:nvSpPr>
          <p:spPr>
            <a:xfrm>
              <a:off x="1806405" y="1028700"/>
              <a:ext cx="871942" cy="292059"/>
            </a:xfrm>
            <a:prstGeom prst="triangle">
              <a:avLst/>
            </a:prstGeom>
            <a:solidFill>
              <a:schemeClr val="bg1"/>
            </a:solidFill>
            <a:ln w="57150" cmpd="sng"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7" name="Isosceles Triangle 66"/>
            <p:cNvSpPr/>
            <p:nvPr/>
          </p:nvSpPr>
          <p:spPr>
            <a:xfrm>
              <a:off x="2437277" y="958870"/>
              <a:ext cx="304239" cy="342859"/>
            </a:xfrm>
            <a:prstGeom prst="triangle">
              <a:avLst/>
            </a:prstGeom>
            <a:solidFill>
              <a:schemeClr val="bg1"/>
            </a:solidFill>
            <a:ln w="57150" cmpd="sng"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280766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15"/>
    </mc:Choice>
    <mc:Fallback xmlns="">
      <p:transition xmlns:p14="http://schemas.microsoft.com/office/powerpoint/2010/main" spd="slow" advTm="1091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2044767" y="2933406"/>
            <a:ext cx="3776448" cy="2324353"/>
          </a:xfrm>
          <a:prstGeom prst="triangle">
            <a:avLst/>
          </a:prstGeom>
          <a:noFill/>
          <a:ln w="57150" cmpd="sng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TextBox 4"/>
          <p:cNvSpPr txBox="1"/>
          <p:nvPr/>
        </p:nvSpPr>
        <p:spPr>
          <a:xfrm>
            <a:off x="3511845" y="3226085"/>
            <a:ext cx="7406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1400" b="1" dirty="0" err="1" smtClean="0"/>
              <a:t>Degree</a:t>
            </a:r>
            <a:r>
              <a:rPr lang="de-CH" sz="1400" dirty="0" smtClean="0"/>
              <a:t> </a:t>
            </a:r>
            <a:br>
              <a:rPr lang="de-CH" sz="1400" dirty="0" smtClean="0"/>
            </a:br>
            <a:r>
              <a:rPr lang="de-CH" sz="1400" dirty="0" smtClean="0"/>
              <a:t>Bahnen</a:t>
            </a:r>
            <a:endParaRPr lang="de-CH" sz="1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5780375" y="4597453"/>
            <a:ext cx="337711" cy="346041"/>
            <a:chOff x="5377248" y="2301842"/>
            <a:chExt cx="630103" cy="635000"/>
          </a:xfrm>
        </p:grpSpPr>
        <p:sp>
          <p:nvSpPr>
            <p:cNvPr id="14" name="Cube 13"/>
            <p:cNvSpPr/>
            <p:nvPr/>
          </p:nvSpPr>
          <p:spPr>
            <a:xfrm>
              <a:off x="5377248" y="2301842"/>
              <a:ext cx="624703" cy="635000"/>
            </a:xfrm>
            <a:prstGeom prst="cube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53448" y="2527300"/>
              <a:ext cx="190500" cy="133284"/>
            </a:xfrm>
            <a:prstGeom prst="rect">
              <a:avLst/>
            </a:prstGeom>
            <a:solidFill>
              <a:srgbClr val="FFFFF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605848" y="2705100"/>
              <a:ext cx="190500" cy="133284"/>
            </a:xfrm>
            <a:prstGeom prst="rect">
              <a:avLst/>
            </a:prstGeom>
            <a:solidFill>
              <a:srgbClr val="FFFFF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 rot="19380000">
              <a:off x="5868959" y="2469202"/>
              <a:ext cx="138392" cy="50034"/>
            </a:xfrm>
            <a:prstGeom prst="rect">
              <a:avLst/>
            </a:prstGeom>
            <a:solidFill>
              <a:srgbClr val="FFFFF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onut 21"/>
          <p:cNvSpPr/>
          <p:nvPr/>
        </p:nvSpPr>
        <p:spPr>
          <a:xfrm>
            <a:off x="203200" y="914400"/>
            <a:ext cx="8686800" cy="5651500"/>
          </a:xfrm>
          <a:prstGeom prst="donut">
            <a:avLst>
              <a:gd name="adj" fmla="val 5222"/>
            </a:avLst>
          </a:prstGeom>
          <a:solidFill>
            <a:schemeClr val="tx2">
              <a:lumMod val="40000"/>
              <a:lumOff val="60000"/>
            </a:schemeClr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73318" y="850900"/>
            <a:ext cx="3145913" cy="5847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de-CH" b="1" dirty="0" smtClean="0"/>
              <a:t>DESTINATION</a:t>
            </a:r>
            <a:r>
              <a:rPr lang="de-CH" sz="1400" dirty="0" smtClean="0"/>
              <a:t>: </a:t>
            </a:r>
            <a:r>
              <a:rPr lang="de-CH" sz="1400" b="1" dirty="0" err="1" smtClean="0"/>
              <a:t>Dexterity</a:t>
            </a:r>
            <a:r>
              <a:rPr lang="de-CH" sz="1400" dirty="0" smtClean="0"/>
              <a:t> „</a:t>
            </a:r>
            <a:r>
              <a:rPr lang="de-CH" sz="1400" dirty="0" err="1" smtClean="0"/>
              <a:t>One-Stop</a:t>
            </a:r>
            <a:r>
              <a:rPr lang="de-CH" sz="1400" dirty="0" smtClean="0"/>
              <a:t>-</a:t>
            </a:r>
            <a:br>
              <a:rPr lang="de-CH" sz="1400" dirty="0" smtClean="0"/>
            </a:br>
            <a:r>
              <a:rPr lang="de-CH" sz="1400" dirty="0" smtClean="0"/>
              <a:t>Shopping“ (DMO) &amp; Energie-Neutral </a:t>
            </a:r>
            <a:endParaRPr lang="de-CH" sz="1400" dirty="0"/>
          </a:p>
        </p:txBody>
      </p:sp>
      <p:sp>
        <p:nvSpPr>
          <p:cNvPr id="24" name="TextBox 23"/>
          <p:cNvSpPr txBox="1"/>
          <p:nvPr/>
        </p:nvSpPr>
        <p:spPr>
          <a:xfrm rot="377906">
            <a:off x="6443078" y="873155"/>
            <a:ext cx="5295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&gt;</a:t>
            </a:r>
            <a:endParaRPr lang="en-US" sz="5400" dirty="0"/>
          </a:p>
        </p:txBody>
      </p:sp>
      <p:sp>
        <p:nvSpPr>
          <p:cNvPr id="25" name="TextBox 24"/>
          <p:cNvSpPr txBox="1"/>
          <p:nvPr/>
        </p:nvSpPr>
        <p:spPr>
          <a:xfrm rot="4858506">
            <a:off x="8493058" y="2830778"/>
            <a:ext cx="5295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&gt;</a:t>
            </a:r>
            <a:endParaRPr lang="en-US" sz="5400" dirty="0"/>
          </a:p>
        </p:txBody>
      </p:sp>
      <p:sp>
        <p:nvSpPr>
          <p:cNvPr id="26" name="TextBox 25"/>
          <p:cNvSpPr txBox="1"/>
          <p:nvPr/>
        </p:nvSpPr>
        <p:spPr>
          <a:xfrm rot="9387568">
            <a:off x="6056996" y="5793922"/>
            <a:ext cx="5295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&gt;</a:t>
            </a:r>
            <a:endParaRPr lang="en-US" sz="5400" dirty="0"/>
          </a:p>
        </p:txBody>
      </p:sp>
      <p:sp>
        <p:nvSpPr>
          <p:cNvPr id="27" name="TextBox 26"/>
          <p:cNvSpPr txBox="1"/>
          <p:nvPr/>
        </p:nvSpPr>
        <p:spPr>
          <a:xfrm rot="13620218">
            <a:off x="712634" y="4770735"/>
            <a:ext cx="5295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&gt;</a:t>
            </a:r>
            <a:endParaRPr lang="en-US" sz="5400" dirty="0"/>
          </a:p>
        </p:txBody>
      </p:sp>
      <p:sp>
        <p:nvSpPr>
          <p:cNvPr id="28" name="TextBox 27"/>
          <p:cNvSpPr txBox="1"/>
          <p:nvPr/>
        </p:nvSpPr>
        <p:spPr>
          <a:xfrm rot="19780085">
            <a:off x="1766735" y="1034323"/>
            <a:ext cx="5295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&gt;</a:t>
            </a:r>
            <a:endParaRPr lang="en-US" sz="5400" dirty="0"/>
          </a:p>
        </p:txBody>
      </p:sp>
      <p:sp>
        <p:nvSpPr>
          <p:cNvPr id="29" name="Frame 28"/>
          <p:cNvSpPr/>
          <p:nvPr/>
        </p:nvSpPr>
        <p:spPr>
          <a:xfrm>
            <a:off x="1420699" y="1822747"/>
            <a:ext cx="6429694" cy="3790653"/>
          </a:xfrm>
          <a:prstGeom prst="frame">
            <a:avLst>
              <a:gd name="adj1" fmla="val 813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98924" y="5296217"/>
            <a:ext cx="1311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b="1" dirty="0" smtClean="0"/>
              <a:t>ERLEBNISSE</a:t>
            </a:r>
            <a:endParaRPr lang="de-CH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952898" y="4050330"/>
            <a:ext cx="703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b="1" dirty="0" smtClean="0"/>
              <a:t>BERG</a:t>
            </a:r>
            <a:endParaRPr lang="de-CH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731233" y="4318000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3012433" y="3893065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3280933" y="3468130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</a:t>
            </a:r>
            <a:endParaRPr lang="en-US" sz="2800" dirty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2832100" y="3641726"/>
            <a:ext cx="559027" cy="863602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2987675" y="3657600"/>
            <a:ext cx="552450" cy="847728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/>
          <p:nvPr/>
        </p:nvCxnSpPr>
        <p:spPr>
          <a:xfrm rot="16200000" flipH="1">
            <a:off x="3777302" y="4065188"/>
            <a:ext cx="584200" cy="497190"/>
          </a:xfrm>
          <a:prstGeom prst="curvedConnector3">
            <a:avLst/>
          </a:prstGeom>
          <a:ln>
            <a:solidFill>
              <a:srgbClr val="63B0D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54"/>
          <p:cNvCxnSpPr/>
          <p:nvPr/>
        </p:nvCxnSpPr>
        <p:spPr>
          <a:xfrm rot="5400000" flipH="1" flipV="1">
            <a:off x="3777296" y="4624004"/>
            <a:ext cx="584200" cy="497190"/>
          </a:xfrm>
          <a:prstGeom prst="curvedConnector3">
            <a:avLst/>
          </a:prstGeom>
          <a:ln>
            <a:solidFill>
              <a:srgbClr val="63B0D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681264" y="4715954"/>
            <a:ext cx="119973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de-CH" sz="1400" b="1" dirty="0" err="1" smtClean="0"/>
              <a:t>Delight</a:t>
            </a:r>
            <a:r>
              <a:rPr lang="de-CH" sz="1400" dirty="0" smtClean="0"/>
              <a:t> </a:t>
            </a:r>
            <a:br>
              <a:rPr lang="de-CH" sz="1400" dirty="0" smtClean="0"/>
            </a:br>
            <a:r>
              <a:rPr lang="de-CH" sz="1400" dirty="0" smtClean="0"/>
              <a:t>Linienführung</a:t>
            </a:r>
            <a:endParaRPr lang="de-CH" sz="1400" dirty="0"/>
          </a:p>
        </p:txBody>
      </p:sp>
      <p:sp>
        <p:nvSpPr>
          <p:cNvPr id="57" name="Block Arc 56"/>
          <p:cNvSpPr/>
          <p:nvPr/>
        </p:nvSpPr>
        <p:spPr>
          <a:xfrm flipV="1">
            <a:off x="4415366" y="4072444"/>
            <a:ext cx="307003" cy="330199"/>
          </a:xfrm>
          <a:prstGeom prst="blockArc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Block Arc 57"/>
          <p:cNvSpPr/>
          <p:nvPr/>
        </p:nvSpPr>
        <p:spPr>
          <a:xfrm flipV="1">
            <a:off x="4440761" y="4097839"/>
            <a:ext cx="307003" cy="330199"/>
          </a:xfrm>
          <a:prstGeom prst="blockArc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Block Arc 58"/>
          <p:cNvSpPr/>
          <p:nvPr/>
        </p:nvSpPr>
        <p:spPr>
          <a:xfrm flipV="1">
            <a:off x="4466156" y="4123234"/>
            <a:ext cx="307003" cy="330199"/>
          </a:xfrm>
          <a:prstGeom prst="blockArc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Block Arc 59"/>
          <p:cNvSpPr/>
          <p:nvPr/>
        </p:nvSpPr>
        <p:spPr>
          <a:xfrm flipV="1">
            <a:off x="4491551" y="4148629"/>
            <a:ext cx="307003" cy="330199"/>
          </a:xfrm>
          <a:prstGeom prst="blockArc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Block Arc 60"/>
          <p:cNvSpPr/>
          <p:nvPr/>
        </p:nvSpPr>
        <p:spPr>
          <a:xfrm flipV="1">
            <a:off x="4516946" y="4174024"/>
            <a:ext cx="307003" cy="330199"/>
          </a:xfrm>
          <a:prstGeom prst="blockArc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Block Arc 61"/>
          <p:cNvSpPr/>
          <p:nvPr/>
        </p:nvSpPr>
        <p:spPr>
          <a:xfrm flipV="1">
            <a:off x="4542341" y="4199419"/>
            <a:ext cx="307003" cy="330199"/>
          </a:xfrm>
          <a:prstGeom prst="blockArc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Block Arc 62"/>
          <p:cNvSpPr/>
          <p:nvPr/>
        </p:nvSpPr>
        <p:spPr>
          <a:xfrm flipV="1">
            <a:off x="4567736" y="4224814"/>
            <a:ext cx="307003" cy="330199"/>
          </a:xfrm>
          <a:prstGeom prst="blockArc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Block Arc 63"/>
          <p:cNvSpPr/>
          <p:nvPr/>
        </p:nvSpPr>
        <p:spPr>
          <a:xfrm flipV="1">
            <a:off x="4593131" y="4250209"/>
            <a:ext cx="307003" cy="330199"/>
          </a:xfrm>
          <a:prstGeom prst="blockArc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Block Arc 64"/>
          <p:cNvSpPr/>
          <p:nvPr/>
        </p:nvSpPr>
        <p:spPr>
          <a:xfrm flipV="1">
            <a:off x="4618526" y="4275604"/>
            <a:ext cx="307003" cy="330199"/>
          </a:xfrm>
          <a:prstGeom prst="blockArc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Block Arc 65"/>
          <p:cNvSpPr/>
          <p:nvPr/>
        </p:nvSpPr>
        <p:spPr>
          <a:xfrm flipV="1">
            <a:off x="4643921" y="4300999"/>
            <a:ext cx="307003" cy="330199"/>
          </a:xfrm>
          <a:prstGeom prst="blockArc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421957" y="4582185"/>
            <a:ext cx="778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1400" b="1" dirty="0" err="1" smtClean="0"/>
              <a:t>Degree</a:t>
            </a:r>
            <a:r>
              <a:rPr lang="de-CH" sz="1400" dirty="0" smtClean="0"/>
              <a:t> </a:t>
            </a:r>
            <a:br>
              <a:rPr lang="de-CH" sz="1400" dirty="0" smtClean="0"/>
            </a:br>
            <a:r>
              <a:rPr lang="de-CH" sz="1400" dirty="0" smtClean="0"/>
              <a:t>Anlagen</a:t>
            </a:r>
            <a:endParaRPr lang="de-CH" sz="1400" dirty="0"/>
          </a:p>
        </p:txBody>
      </p:sp>
      <p:sp>
        <p:nvSpPr>
          <p:cNvPr id="68" name="Isosceles Triangle 67"/>
          <p:cNvSpPr/>
          <p:nvPr/>
        </p:nvSpPr>
        <p:spPr>
          <a:xfrm flipV="1">
            <a:off x="4925529" y="4038596"/>
            <a:ext cx="1836083" cy="1223379"/>
          </a:xfrm>
          <a:prstGeom prst="triangle">
            <a:avLst>
              <a:gd name="adj" fmla="val 53458"/>
            </a:avLst>
          </a:prstGeom>
          <a:noFill/>
          <a:ln w="57150" cmpd="sng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2" name="TextBox 41"/>
          <p:cNvSpPr txBox="1"/>
          <p:nvPr/>
        </p:nvSpPr>
        <p:spPr>
          <a:xfrm>
            <a:off x="6388483" y="4505328"/>
            <a:ext cx="536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b="1" dirty="0" smtClean="0"/>
              <a:t>TAL</a:t>
            </a:r>
            <a:endParaRPr lang="de-CH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210401" y="4074233"/>
            <a:ext cx="124906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de-CH" sz="1400" b="1" dirty="0" err="1" smtClean="0"/>
              <a:t>Deep</a:t>
            </a:r>
            <a:r>
              <a:rPr lang="de-CH" sz="1400" b="1" dirty="0" smtClean="0"/>
              <a:t>-Connect</a:t>
            </a:r>
            <a:r>
              <a:rPr lang="de-CH" sz="1400" dirty="0" smtClean="0"/>
              <a:t> </a:t>
            </a:r>
            <a:br>
              <a:rPr lang="de-CH" sz="1400" dirty="0" smtClean="0"/>
            </a:br>
            <a:r>
              <a:rPr lang="de-CH" sz="1400" dirty="0" smtClean="0"/>
              <a:t>„Hotspots“</a:t>
            </a:r>
            <a:endParaRPr lang="de-CH" sz="1400" dirty="0"/>
          </a:p>
        </p:txBody>
      </p:sp>
      <p:cxnSp>
        <p:nvCxnSpPr>
          <p:cNvPr id="50" name="Curved Connector 49"/>
          <p:cNvCxnSpPr/>
          <p:nvPr/>
        </p:nvCxnSpPr>
        <p:spPr>
          <a:xfrm>
            <a:off x="3627877" y="3729740"/>
            <a:ext cx="188669" cy="291869"/>
          </a:xfrm>
          <a:prstGeom prst="curvedConnector2">
            <a:avLst/>
          </a:prstGeom>
          <a:ln>
            <a:solidFill>
              <a:srgbClr val="63B0D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569834" y="2114985"/>
            <a:ext cx="5986666" cy="780615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647768" y="1866900"/>
            <a:ext cx="31284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1400" b="1" dirty="0" err="1" smtClean="0"/>
              <a:t>Delight</a:t>
            </a:r>
            <a:r>
              <a:rPr lang="de-CH" sz="1400" dirty="0" smtClean="0"/>
              <a:t> Produkte &amp; Personal-Interaktion </a:t>
            </a:r>
            <a:endParaRPr lang="de-CH" sz="1400" dirty="0"/>
          </a:p>
        </p:txBody>
      </p:sp>
      <p:grpSp>
        <p:nvGrpSpPr>
          <p:cNvPr id="9" name="Group 8"/>
          <p:cNvGrpSpPr/>
          <p:nvPr/>
        </p:nvGrpSpPr>
        <p:grpSpPr>
          <a:xfrm>
            <a:off x="6916661" y="1556185"/>
            <a:ext cx="550939" cy="1073745"/>
            <a:chOff x="6573761" y="2381685"/>
            <a:chExt cx="550939" cy="1073745"/>
          </a:xfrm>
        </p:grpSpPr>
        <p:sp>
          <p:nvSpPr>
            <p:cNvPr id="2" name="Oval 1"/>
            <p:cNvSpPr/>
            <p:nvPr/>
          </p:nvSpPr>
          <p:spPr>
            <a:xfrm>
              <a:off x="6573761" y="3009900"/>
              <a:ext cx="550939" cy="44553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Block Arc 46"/>
            <p:cNvSpPr/>
            <p:nvPr/>
          </p:nvSpPr>
          <p:spPr>
            <a:xfrm flipV="1">
              <a:off x="6683241" y="3200106"/>
              <a:ext cx="338449" cy="190214"/>
            </a:xfrm>
            <a:prstGeom prst="blockArc">
              <a:avLst/>
            </a:prstGeom>
            <a:solidFill>
              <a:schemeClr val="tx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578983" y="2381685"/>
              <a:ext cx="37890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smtClean="0"/>
                <a:t>.</a:t>
              </a:r>
              <a:endParaRPr lang="en-US" sz="6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744083" y="2381685"/>
              <a:ext cx="37890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smtClean="0"/>
                <a:t>.</a:t>
              </a:r>
              <a:endParaRPr lang="en-US" sz="6000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1535926" y="2476041"/>
            <a:ext cx="19145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1400" b="1" dirty="0" err="1" smtClean="0">
                <a:solidFill>
                  <a:srgbClr val="000000"/>
                </a:solidFill>
              </a:rPr>
              <a:t>Deed</a:t>
            </a:r>
            <a:r>
              <a:rPr lang="de-CH" sz="1400" dirty="0" smtClean="0">
                <a:solidFill>
                  <a:srgbClr val="000000"/>
                </a:solidFill>
              </a:rPr>
              <a:t> Digital-Bedienung </a:t>
            </a:r>
            <a:endParaRPr lang="de-CH" sz="1400" dirty="0">
              <a:solidFill>
                <a:srgbClr val="0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8341" y="2146300"/>
            <a:ext cx="882760" cy="39473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6866" y="2138750"/>
            <a:ext cx="945914" cy="4008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7228" y="1909936"/>
            <a:ext cx="544077" cy="578805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CA51-B7B3-D942-BAF7-C6738ECF227F}" type="slidenum">
              <a:rPr lang="en-US" smtClean="0"/>
              <a:t>10</a:t>
            </a:fld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133016" y="165100"/>
            <a:ext cx="8903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 smtClean="0">
                <a:solidFill>
                  <a:srgbClr val="376092"/>
                </a:solidFill>
              </a:rPr>
              <a:t>Beispiel eines Ist-Zustandes: Wertangebot der</a:t>
            </a:r>
            <a:r>
              <a:rPr lang="de-CH" sz="2400" b="1" dirty="0" smtClean="0">
                <a:solidFill>
                  <a:srgbClr val="376092"/>
                </a:solidFill>
              </a:rPr>
              <a:t> Weisse Arena Gruppe</a:t>
            </a:r>
            <a:endParaRPr lang="de-CH" sz="2400" b="1" dirty="0">
              <a:solidFill>
                <a:srgbClr val="37609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489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689"/>
    </mc:Choice>
    <mc:Fallback xmlns="">
      <p:transition xmlns:p14="http://schemas.microsoft.com/office/powerpoint/2010/main" spd="slow" advTm="6368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3143250"/>
            <a:ext cx="2133600" cy="365125"/>
          </a:xfrm>
        </p:spPr>
        <p:txBody>
          <a:bodyPr/>
          <a:lstStyle/>
          <a:p>
            <a:fld id="{B0FBCA51-B7B3-D942-BAF7-C6738ECF227F}" type="slidenum">
              <a:rPr lang="de-CH" smtClean="0"/>
              <a:t>11</a:t>
            </a:fld>
            <a:endParaRPr lang="de-CH"/>
          </a:p>
        </p:txBody>
      </p:sp>
      <p:sp>
        <p:nvSpPr>
          <p:cNvPr id="22" name="Rounded Rectangle 21"/>
          <p:cNvSpPr/>
          <p:nvPr/>
        </p:nvSpPr>
        <p:spPr>
          <a:xfrm>
            <a:off x="3479798" y="1689100"/>
            <a:ext cx="2298700" cy="990600"/>
          </a:xfrm>
          <a:prstGeom prst="roundRect">
            <a:avLst/>
          </a:prstGeom>
          <a:solidFill>
            <a:srgbClr val="A6CAD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400" b="1" dirty="0" smtClean="0">
                <a:solidFill>
                  <a:srgbClr val="000000"/>
                </a:solidFill>
              </a:rPr>
              <a:t>- Mehr „Eigenmarken“ wie</a:t>
            </a:r>
            <a:br>
              <a:rPr lang="de-CH" sz="1400" b="1" dirty="0" smtClean="0">
                <a:solidFill>
                  <a:srgbClr val="000000"/>
                </a:solidFill>
              </a:rPr>
            </a:br>
            <a:r>
              <a:rPr lang="de-CH" sz="1400" b="1" dirty="0" smtClean="0">
                <a:solidFill>
                  <a:srgbClr val="000000"/>
                </a:solidFill>
              </a:rPr>
              <a:t>  MICE-Branchenpakete</a:t>
            </a:r>
            <a:br>
              <a:rPr lang="de-CH" sz="1400" b="1" dirty="0" smtClean="0">
                <a:solidFill>
                  <a:srgbClr val="000000"/>
                </a:solidFill>
              </a:rPr>
            </a:br>
            <a:r>
              <a:rPr lang="de-CH" sz="1400" b="1" dirty="0" smtClean="0">
                <a:solidFill>
                  <a:srgbClr val="000000"/>
                </a:solidFill>
              </a:rPr>
              <a:t>- Kunden Reviews</a:t>
            </a:r>
            <a:br>
              <a:rPr lang="de-CH" sz="1400" b="1" dirty="0" smtClean="0">
                <a:solidFill>
                  <a:srgbClr val="000000"/>
                </a:solidFill>
              </a:rPr>
            </a:br>
            <a:r>
              <a:rPr lang="de-CH" sz="1400" b="1" dirty="0" smtClean="0">
                <a:solidFill>
                  <a:srgbClr val="000000"/>
                </a:solidFill>
              </a:rPr>
              <a:t>- Klage-Management</a:t>
            </a:r>
            <a:endParaRPr lang="de-CH" sz="1400" b="1" dirty="0">
              <a:solidFill>
                <a:srgbClr val="000000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3479798" y="811251"/>
            <a:ext cx="2298700" cy="80164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 smtClean="0">
                <a:solidFill>
                  <a:schemeClr val="tx1"/>
                </a:solidFill>
              </a:rPr>
              <a:t>Verstärkung des Primarwertes*</a:t>
            </a:r>
            <a:endParaRPr lang="de-CH" b="1" dirty="0">
              <a:solidFill>
                <a:schemeClr val="tx1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6172200" y="811251"/>
            <a:ext cx="2298700" cy="80164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 smtClean="0">
                <a:solidFill>
                  <a:schemeClr val="tx1"/>
                </a:solidFill>
              </a:rPr>
              <a:t>Aneignung einer zu-</a:t>
            </a:r>
            <a:r>
              <a:rPr lang="de-CH" b="1" dirty="0" err="1" smtClean="0">
                <a:solidFill>
                  <a:schemeClr val="tx1"/>
                </a:solidFill>
              </a:rPr>
              <a:t>sätzlichen</a:t>
            </a:r>
            <a:r>
              <a:rPr lang="de-CH" b="1" dirty="0" smtClean="0">
                <a:solidFill>
                  <a:schemeClr val="tx1"/>
                </a:solidFill>
              </a:rPr>
              <a:t> starken D</a:t>
            </a:r>
            <a:endParaRPr lang="de-CH" b="1" dirty="0">
              <a:solidFill>
                <a:schemeClr val="tx1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718674" y="1689100"/>
            <a:ext cx="2298700" cy="990600"/>
          </a:xfrm>
          <a:prstGeom prst="homePlate">
            <a:avLst>
              <a:gd name="adj" fmla="val 26404"/>
            </a:avLst>
          </a:prstGeom>
          <a:solidFill>
            <a:srgbClr val="3670B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de-CH" sz="1600" b="1" dirty="0" smtClean="0">
                <a:solidFill>
                  <a:schemeClr val="bg1"/>
                </a:solidFill>
              </a:rPr>
              <a:t>Davos / Klosters</a:t>
            </a:r>
            <a:endParaRPr lang="de-CH" sz="1600" b="1" dirty="0">
              <a:solidFill>
                <a:schemeClr val="bg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718674" y="811251"/>
            <a:ext cx="2298700" cy="80164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 smtClean="0">
                <a:solidFill>
                  <a:schemeClr val="tx1"/>
                </a:solidFill>
              </a:rPr>
              <a:t>Destination</a:t>
            </a:r>
            <a:endParaRPr lang="de-CH" b="1" dirty="0">
              <a:solidFill>
                <a:schemeClr val="tx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6172200" y="1689100"/>
            <a:ext cx="2298700" cy="990600"/>
          </a:xfrm>
          <a:prstGeom prst="roundRect">
            <a:avLst/>
          </a:prstGeom>
          <a:solidFill>
            <a:srgbClr val="A6CAD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b="1" dirty="0" err="1" smtClean="0">
                <a:solidFill>
                  <a:srgbClr val="000000"/>
                </a:solidFill>
              </a:rPr>
              <a:t>Degree</a:t>
            </a:r>
            <a:r>
              <a:rPr lang="de-CH" sz="1400" b="1" dirty="0" smtClean="0">
                <a:solidFill>
                  <a:srgbClr val="000000"/>
                </a:solidFill>
              </a:rPr>
              <a:t> für Kunden welche anspruchsvolles Skifahren suchen</a:t>
            </a:r>
            <a:endParaRPr lang="de-CH" sz="1400" b="1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4816" y="6134100"/>
            <a:ext cx="4690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dirty="0" err="1" smtClean="0"/>
              <a:t>z.T</a:t>
            </a:r>
            <a:r>
              <a:rPr lang="en-US" dirty="0" smtClean="0"/>
              <a:t>. in </a:t>
            </a:r>
            <a:r>
              <a:rPr lang="en-US" dirty="0" err="1" smtClean="0"/>
              <a:t>Anlehung</a:t>
            </a:r>
            <a:r>
              <a:rPr lang="en-US" dirty="0" smtClean="0"/>
              <a:t> an Online-</a:t>
            </a:r>
            <a:r>
              <a:rPr lang="en-US" dirty="0" err="1" smtClean="0"/>
              <a:t>Händler</a:t>
            </a:r>
            <a:r>
              <a:rPr lang="en-US" dirty="0" smtClean="0"/>
              <a:t> in den USA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492498" y="2781300"/>
            <a:ext cx="2298700" cy="990600"/>
          </a:xfrm>
          <a:prstGeom prst="roundRect">
            <a:avLst/>
          </a:prstGeom>
          <a:solidFill>
            <a:srgbClr val="A6CAD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400" b="1" dirty="0" smtClean="0">
                <a:solidFill>
                  <a:srgbClr val="000000"/>
                </a:solidFill>
              </a:rPr>
              <a:t>- Noble Website =&gt; Kauf</a:t>
            </a:r>
          </a:p>
          <a:p>
            <a:r>
              <a:rPr lang="de-CH" sz="1400" b="1" dirty="0" smtClean="0">
                <a:solidFill>
                  <a:srgbClr val="000000"/>
                </a:solidFill>
              </a:rPr>
              <a:t>- „</a:t>
            </a:r>
            <a:r>
              <a:rPr lang="de-CH" sz="1400" b="1" dirty="0" err="1" smtClean="0">
                <a:solidFill>
                  <a:srgbClr val="000000"/>
                </a:solidFill>
              </a:rPr>
              <a:t>est</a:t>
            </a:r>
            <a:r>
              <a:rPr lang="de-CH" sz="1400" b="1" dirty="0" smtClean="0">
                <a:solidFill>
                  <a:srgbClr val="000000"/>
                </a:solidFill>
              </a:rPr>
              <a:t>-Angeboten“</a:t>
            </a:r>
            <a:br>
              <a:rPr lang="de-CH" sz="1400" b="1" dirty="0" smtClean="0">
                <a:solidFill>
                  <a:srgbClr val="000000"/>
                </a:solidFill>
              </a:rPr>
            </a:br>
            <a:r>
              <a:rPr lang="de-CH" sz="1400" b="1" dirty="0" smtClean="0">
                <a:solidFill>
                  <a:srgbClr val="000000"/>
                </a:solidFill>
              </a:rPr>
              <a:t>   weiterentwickeln</a:t>
            </a:r>
            <a:br>
              <a:rPr lang="de-CH" sz="1400" b="1" dirty="0" smtClean="0">
                <a:solidFill>
                  <a:srgbClr val="000000"/>
                </a:solidFill>
              </a:rPr>
            </a:br>
            <a:r>
              <a:rPr lang="de-CH" sz="1400" b="1" dirty="0" smtClean="0">
                <a:solidFill>
                  <a:srgbClr val="000000"/>
                </a:solidFill>
              </a:rPr>
              <a:t>- Flugdienst aufbauen </a:t>
            </a:r>
            <a:endParaRPr lang="de-CH" sz="1400" b="1" dirty="0">
              <a:solidFill>
                <a:srgbClr val="000000"/>
              </a:solidFill>
            </a:endParaRPr>
          </a:p>
        </p:txBody>
      </p:sp>
      <p:sp>
        <p:nvSpPr>
          <p:cNvPr id="20" name="Pentagon 19"/>
          <p:cNvSpPr/>
          <p:nvPr/>
        </p:nvSpPr>
        <p:spPr>
          <a:xfrm>
            <a:off x="731374" y="2781300"/>
            <a:ext cx="2298700" cy="990600"/>
          </a:xfrm>
          <a:prstGeom prst="homePlate">
            <a:avLst>
              <a:gd name="adj" fmla="val 26404"/>
            </a:avLst>
          </a:prstGeom>
          <a:solidFill>
            <a:srgbClr val="3670B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de-CH" sz="1600" b="1" dirty="0" smtClean="0">
                <a:solidFill>
                  <a:schemeClr val="bg1"/>
                </a:solidFill>
              </a:rPr>
              <a:t>St. Moritz / Engadin</a:t>
            </a:r>
            <a:endParaRPr lang="de-CH" sz="1600" b="1" dirty="0">
              <a:solidFill>
                <a:schemeClr val="bg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184900" y="2781300"/>
            <a:ext cx="2298700" cy="990600"/>
          </a:xfrm>
          <a:prstGeom prst="roundRect">
            <a:avLst/>
          </a:prstGeom>
          <a:solidFill>
            <a:srgbClr val="A6CAD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b="1" dirty="0" err="1">
                <a:solidFill>
                  <a:srgbClr val="000000"/>
                </a:solidFill>
              </a:rPr>
              <a:t>Delight</a:t>
            </a:r>
            <a:r>
              <a:rPr lang="de-CH" sz="1400" b="1" dirty="0">
                <a:solidFill>
                  <a:srgbClr val="000000"/>
                </a:solidFill>
              </a:rPr>
              <a:t> für Kunden welche die Sinnen zelebrieren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505198" y="3873500"/>
            <a:ext cx="2298700" cy="1104900"/>
          </a:xfrm>
          <a:prstGeom prst="roundRect">
            <a:avLst/>
          </a:prstGeom>
          <a:solidFill>
            <a:srgbClr val="A6CAD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400" b="1" dirty="0" smtClean="0">
                <a:solidFill>
                  <a:srgbClr val="000000"/>
                </a:solidFill>
              </a:rPr>
              <a:t>- Individualisierung und</a:t>
            </a:r>
            <a:br>
              <a:rPr lang="de-CH" sz="1400" b="1" dirty="0" smtClean="0">
                <a:solidFill>
                  <a:srgbClr val="000000"/>
                </a:solidFill>
              </a:rPr>
            </a:br>
            <a:r>
              <a:rPr lang="de-CH" sz="1400" b="1" dirty="0" smtClean="0">
                <a:solidFill>
                  <a:srgbClr val="000000"/>
                </a:solidFill>
              </a:rPr>
              <a:t>  Empfehlungen in Website</a:t>
            </a:r>
          </a:p>
          <a:p>
            <a:r>
              <a:rPr lang="de-CH" sz="1400" b="1" dirty="0" smtClean="0">
                <a:solidFill>
                  <a:srgbClr val="000000"/>
                </a:solidFill>
              </a:rPr>
              <a:t>- Schnäppchen-Jäger </a:t>
            </a:r>
            <a:br>
              <a:rPr lang="de-CH" sz="1400" b="1" dirty="0" smtClean="0">
                <a:solidFill>
                  <a:srgbClr val="000000"/>
                </a:solidFill>
              </a:rPr>
            </a:br>
            <a:r>
              <a:rPr lang="de-CH" sz="1400" b="1" dirty="0" smtClean="0">
                <a:solidFill>
                  <a:srgbClr val="000000"/>
                </a:solidFill>
              </a:rPr>
              <a:t>   bedienen</a:t>
            </a:r>
            <a:br>
              <a:rPr lang="de-CH" sz="1400" b="1" dirty="0" smtClean="0">
                <a:solidFill>
                  <a:srgbClr val="000000"/>
                </a:solidFill>
              </a:rPr>
            </a:br>
            <a:r>
              <a:rPr lang="de-CH" sz="1400" b="1" dirty="0" smtClean="0">
                <a:solidFill>
                  <a:srgbClr val="000000"/>
                </a:solidFill>
              </a:rPr>
              <a:t>- Tägliche Angebote</a:t>
            </a:r>
            <a:endParaRPr lang="de-CH" sz="1400" b="1" dirty="0">
              <a:solidFill>
                <a:srgbClr val="000000"/>
              </a:solidFill>
            </a:endParaRPr>
          </a:p>
        </p:txBody>
      </p:sp>
      <p:sp>
        <p:nvSpPr>
          <p:cNvPr id="24" name="Pentagon 23"/>
          <p:cNvSpPr/>
          <p:nvPr/>
        </p:nvSpPr>
        <p:spPr>
          <a:xfrm>
            <a:off x="744074" y="3873500"/>
            <a:ext cx="2298700" cy="1104900"/>
          </a:xfrm>
          <a:prstGeom prst="homePlate">
            <a:avLst>
              <a:gd name="adj" fmla="val 26404"/>
            </a:avLst>
          </a:prstGeom>
          <a:solidFill>
            <a:srgbClr val="3670B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de-CH" sz="1600" b="1" dirty="0" err="1" smtClean="0">
                <a:solidFill>
                  <a:schemeClr val="bg1"/>
                </a:solidFill>
              </a:rPr>
              <a:t>Lenzerheide</a:t>
            </a:r>
            <a:r>
              <a:rPr lang="de-CH" sz="1600" b="1" dirty="0" smtClean="0">
                <a:solidFill>
                  <a:schemeClr val="bg1"/>
                </a:solidFill>
              </a:rPr>
              <a:t> / Arosa</a:t>
            </a:r>
            <a:endParaRPr lang="de-CH" sz="1600" b="1" dirty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197600" y="3873500"/>
            <a:ext cx="2298700" cy="1104900"/>
          </a:xfrm>
          <a:prstGeom prst="roundRect">
            <a:avLst/>
          </a:prstGeom>
          <a:solidFill>
            <a:srgbClr val="A6CAD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b="1" dirty="0" err="1" smtClean="0">
                <a:solidFill>
                  <a:srgbClr val="000000"/>
                </a:solidFill>
              </a:rPr>
              <a:t>Dexterity</a:t>
            </a:r>
            <a:r>
              <a:rPr lang="de-CH" sz="1400" b="1" dirty="0" smtClean="0">
                <a:solidFill>
                  <a:srgbClr val="000000"/>
                </a:solidFill>
              </a:rPr>
              <a:t> für junge Familien und Jugendliche für wen Allrounder-Nutzen aus Vielfalt </a:t>
            </a:r>
            <a:r>
              <a:rPr lang="de-CH" sz="1400" b="1" dirty="0" err="1" smtClean="0">
                <a:solidFill>
                  <a:srgbClr val="000000"/>
                </a:solidFill>
              </a:rPr>
              <a:t>herauskris-tallisiert</a:t>
            </a:r>
            <a:r>
              <a:rPr lang="de-CH" sz="1400" b="1" dirty="0" smtClean="0">
                <a:solidFill>
                  <a:srgbClr val="000000"/>
                </a:solidFill>
              </a:rPr>
              <a:t> wird</a:t>
            </a:r>
            <a:endParaRPr lang="de-CH" sz="1400" b="1" dirty="0">
              <a:solidFill>
                <a:srgbClr val="00000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517898" y="5067300"/>
            <a:ext cx="2298700" cy="990600"/>
          </a:xfrm>
          <a:prstGeom prst="roundRect">
            <a:avLst/>
          </a:prstGeom>
          <a:solidFill>
            <a:srgbClr val="A6CAD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400" b="1" dirty="0" smtClean="0">
                <a:solidFill>
                  <a:srgbClr val="000000"/>
                </a:solidFill>
              </a:rPr>
              <a:t>- </a:t>
            </a:r>
            <a:r>
              <a:rPr lang="de-CH" sz="1400" b="1" dirty="0" err="1" smtClean="0">
                <a:solidFill>
                  <a:srgbClr val="000000"/>
                </a:solidFill>
              </a:rPr>
              <a:t>Augmented</a:t>
            </a:r>
            <a:r>
              <a:rPr lang="de-CH" sz="1400" b="1" dirty="0" smtClean="0">
                <a:solidFill>
                  <a:srgbClr val="000000"/>
                </a:solidFill>
              </a:rPr>
              <a:t> Reality</a:t>
            </a:r>
            <a:br>
              <a:rPr lang="de-CH" sz="1400" b="1" dirty="0" smtClean="0">
                <a:solidFill>
                  <a:srgbClr val="000000"/>
                </a:solidFill>
              </a:rPr>
            </a:br>
            <a:r>
              <a:rPr lang="de-CH" sz="1400" b="1" dirty="0" smtClean="0">
                <a:solidFill>
                  <a:srgbClr val="000000"/>
                </a:solidFill>
              </a:rPr>
              <a:t>- Intensive geführte Tours</a:t>
            </a:r>
            <a:br>
              <a:rPr lang="de-CH" sz="1400" b="1" dirty="0" smtClean="0">
                <a:solidFill>
                  <a:srgbClr val="000000"/>
                </a:solidFill>
              </a:rPr>
            </a:br>
            <a:r>
              <a:rPr lang="de-CH" sz="1400" b="1" dirty="0" smtClean="0">
                <a:solidFill>
                  <a:srgbClr val="000000"/>
                </a:solidFill>
              </a:rPr>
              <a:t>- Kunden-Engagement</a:t>
            </a:r>
          </a:p>
          <a:p>
            <a:r>
              <a:rPr lang="de-CH" sz="1400" b="1" dirty="0" smtClean="0">
                <a:solidFill>
                  <a:srgbClr val="000000"/>
                </a:solidFill>
              </a:rPr>
              <a:t>- </a:t>
            </a:r>
            <a:r>
              <a:rPr lang="de-CH" sz="1400" b="1" smtClean="0">
                <a:solidFill>
                  <a:srgbClr val="000000"/>
                </a:solidFill>
              </a:rPr>
              <a:t>Dirigierte Zeit</a:t>
            </a:r>
            <a:endParaRPr lang="de-CH" sz="1400" b="1" dirty="0">
              <a:solidFill>
                <a:srgbClr val="000000"/>
              </a:solidFill>
            </a:endParaRPr>
          </a:p>
        </p:txBody>
      </p:sp>
      <p:sp>
        <p:nvSpPr>
          <p:cNvPr id="27" name="Pentagon 26"/>
          <p:cNvSpPr/>
          <p:nvPr/>
        </p:nvSpPr>
        <p:spPr>
          <a:xfrm>
            <a:off x="756774" y="5067300"/>
            <a:ext cx="2298700" cy="990600"/>
          </a:xfrm>
          <a:prstGeom prst="homePlate">
            <a:avLst>
              <a:gd name="adj" fmla="val 26404"/>
            </a:avLst>
          </a:prstGeom>
          <a:solidFill>
            <a:srgbClr val="3670B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de-CH" sz="1600" b="1" dirty="0" err="1" smtClean="0">
                <a:solidFill>
                  <a:schemeClr val="bg1"/>
                </a:solidFill>
              </a:rPr>
              <a:t>Flims</a:t>
            </a:r>
            <a:r>
              <a:rPr lang="de-CH" sz="1600" b="1" dirty="0" smtClean="0">
                <a:solidFill>
                  <a:schemeClr val="bg1"/>
                </a:solidFill>
              </a:rPr>
              <a:t> </a:t>
            </a:r>
            <a:r>
              <a:rPr lang="de-CH" sz="1600" b="1" dirty="0" err="1" smtClean="0">
                <a:solidFill>
                  <a:schemeClr val="bg1"/>
                </a:solidFill>
              </a:rPr>
              <a:t>Laax</a:t>
            </a:r>
            <a:r>
              <a:rPr lang="de-CH" sz="1600" b="1" dirty="0" smtClean="0">
                <a:solidFill>
                  <a:schemeClr val="bg1"/>
                </a:solidFill>
              </a:rPr>
              <a:t> </a:t>
            </a:r>
            <a:r>
              <a:rPr lang="de-CH" sz="1600" b="1" dirty="0" err="1" smtClean="0">
                <a:solidFill>
                  <a:schemeClr val="bg1"/>
                </a:solidFill>
              </a:rPr>
              <a:t>Falera</a:t>
            </a:r>
            <a:endParaRPr lang="de-CH" sz="1600" b="1" dirty="0">
              <a:solidFill>
                <a:schemeClr val="bg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210300" y="5067300"/>
            <a:ext cx="2298700" cy="990600"/>
          </a:xfrm>
          <a:prstGeom prst="roundRect">
            <a:avLst/>
          </a:prstGeom>
          <a:solidFill>
            <a:srgbClr val="A6CAD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b="1" dirty="0" err="1" smtClean="0">
                <a:solidFill>
                  <a:srgbClr val="000000"/>
                </a:solidFill>
              </a:rPr>
              <a:t>Deep</a:t>
            </a:r>
            <a:r>
              <a:rPr lang="de-CH" sz="1400" b="1" dirty="0" smtClean="0">
                <a:solidFill>
                  <a:srgbClr val="000000"/>
                </a:solidFill>
              </a:rPr>
              <a:t>-Connect für alle </a:t>
            </a:r>
            <a:r>
              <a:rPr lang="de-CH" sz="1400" b="1" dirty="0" err="1" smtClean="0">
                <a:solidFill>
                  <a:srgbClr val="000000"/>
                </a:solidFill>
              </a:rPr>
              <a:t>Freestylers</a:t>
            </a:r>
            <a:r>
              <a:rPr lang="de-CH" sz="1400" b="1" dirty="0" smtClean="0">
                <a:solidFill>
                  <a:srgbClr val="000000"/>
                </a:solidFill>
              </a:rPr>
              <a:t> welche zu Mit-Unternehmer in </a:t>
            </a:r>
            <a:r>
              <a:rPr lang="de-CH" sz="1400" b="1" dirty="0" err="1" smtClean="0">
                <a:solidFill>
                  <a:srgbClr val="000000"/>
                </a:solidFill>
              </a:rPr>
              <a:t>Gastro</a:t>
            </a:r>
            <a:r>
              <a:rPr lang="de-CH" sz="1400" b="1" dirty="0" smtClean="0">
                <a:solidFill>
                  <a:srgbClr val="000000"/>
                </a:solidFill>
              </a:rPr>
              <a:t> und Sport werden </a:t>
            </a:r>
            <a:endParaRPr lang="de-CH" sz="1400" b="1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6216" y="165100"/>
            <a:ext cx="5835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 smtClean="0">
                <a:solidFill>
                  <a:srgbClr val="376092"/>
                </a:solidFill>
              </a:rPr>
              <a:t>Beispiele von Soll-Zustanden in Graubünden</a:t>
            </a:r>
            <a:endParaRPr lang="de-CH" sz="2400" b="1" dirty="0">
              <a:solidFill>
                <a:srgbClr val="37609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172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689"/>
    </mc:Choice>
    <mc:Fallback xmlns="">
      <p:transition xmlns:p14="http://schemas.microsoft.com/office/powerpoint/2010/main" spd="slow" advTm="6368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CA51-B7B3-D942-BAF7-C6738ECF227F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09816" y="4419600"/>
            <a:ext cx="7664284" cy="64770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03350" y="3759200"/>
            <a:ext cx="7283450" cy="6477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860742" y="3086100"/>
            <a:ext cx="6813357" cy="64770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271328" y="2425700"/>
            <a:ext cx="6402771" cy="6477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9816" y="4486200"/>
            <a:ext cx="7664281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rgbClr val="FFFFFF"/>
                </a:solidFill>
              </a:rPr>
              <a:t>1: </a:t>
            </a:r>
            <a:r>
              <a:rPr lang="de-CH" sz="2400" b="1" dirty="0" err="1" smtClean="0">
                <a:solidFill>
                  <a:srgbClr val="FFFFFF"/>
                </a:solidFill>
              </a:rPr>
              <a:t>Ticketing</a:t>
            </a:r>
            <a:r>
              <a:rPr lang="de-CH" sz="2400" b="1" dirty="0" smtClean="0">
                <a:solidFill>
                  <a:srgbClr val="FFFFFF"/>
                </a:solidFill>
              </a:rPr>
              <a:t> </a:t>
            </a:r>
            <a:r>
              <a:rPr lang="de-CH" sz="1400" b="1" dirty="0" smtClean="0">
                <a:solidFill>
                  <a:srgbClr val="FFFFFF"/>
                </a:solidFill>
              </a:rPr>
              <a:t>z.B. </a:t>
            </a:r>
            <a:r>
              <a:rPr lang="de-CH" sz="1400" b="1" dirty="0" err="1" smtClean="0">
                <a:solidFill>
                  <a:srgbClr val="FFFFFF"/>
                </a:solidFill>
              </a:rPr>
              <a:t>TopCard</a:t>
            </a:r>
            <a:endParaRPr lang="de-CH" sz="1400" b="1" dirty="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73942" y="3856264"/>
            <a:ext cx="730175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rgbClr val="3072C4"/>
                </a:solidFill>
              </a:rPr>
              <a:t>2: Gemeinsame </a:t>
            </a:r>
            <a:r>
              <a:rPr lang="de-CH" sz="2400" b="1" dirty="0" err="1" smtClean="0">
                <a:solidFill>
                  <a:srgbClr val="3072C4"/>
                </a:solidFill>
              </a:rPr>
              <a:t>Landing</a:t>
            </a:r>
            <a:r>
              <a:rPr lang="de-CH" sz="2400" b="1" dirty="0" smtClean="0">
                <a:solidFill>
                  <a:srgbClr val="3072C4"/>
                </a:solidFill>
              </a:rPr>
              <a:t>-Page </a:t>
            </a:r>
            <a:r>
              <a:rPr lang="de-CH" sz="1400" b="1" dirty="0" smtClean="0">
                <a:solidFill>
                  <a:srgbClr val="3072C4"/>
                </a:solidFill>
              </a:rPr>
              <a:t>z.B. </a:t>
            </a:r>
            <a:r>
              <a:rPr lang="de-CH" sz="1400" b="1" smtClean="0">
                <a:solidFill>
                  <a:srgbClr val="3072C4"/>
                </a:solidFill>
              </a:rPr>
              <a:t>geballter Auftritt </a:t>
            </a:r>
            <a:endParaRPr lang="de-CH" sz="1400" b="1" dirty="0">
              <a:solidFill>
                <a:srgbClr val="3072C4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90495" y="3190800"/>
            <a:ext cx="6783601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de-CH" sz="2400" b="1" dirty="0">
                <a:solidFill>
                  <a:srgbClr val="FFFFFF"/>
                </a:solidFill>
              </a:rPr>
              <a:t>3</a:t>
            </a:r>
            <a:r>
              <a:rPr lang="de-CH" sz="2400" b="1" dirty="0" smtClean="0">
                <a:solidFill>
                  <a:srgbClr val="FFFFFF"/>
                </a:solidFill>
              </a:rPr>
              <a:t>: Wissensaustausch </a:t>
            </a:r>
            <a:r>
              <a:rPr lang="de-CH" sz="1400" b="1" dirty="0" smtClean="0">
                <a:solidFill>
                  <a:srgbClr val="FFFFFF"/>
                </a:solidFill>
              </a:rPr>
              <a:t>z.B. erleichterte Aneignung einer </a:t>
            </a:r>
            <a:r>
              <a:rPr lang="de-CH" sz="1400" b="1" dirty="0" err="1" smtClean="0">
                <a:solidFill>
                  <a:srgbClr val="FFFFFF"/>
                </a:solidFill>
              </a:rPr>
              <a:t>zusätz</a:t>
            </a:r>
            <a:r>
              <a:rPr lang="de-CH" sz="1400" b="1" dirty="0" smtClean="0">
                <a:solidFill>
                  <a:srgbClr val="FFFFFF"/>
                </a:solidFill>
              </a:rPr>
              <a:t>. Starken D  </a:t>
            </a:r>
            <a:endParaRPr lang="de-CH" sz="1400" b="1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71329" y="2522764"/>
            <a:ext cx="6402768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de-CH" sz="2400" b="1" dirty="0">
                <a:solidFill>
                  <a:srgbClr val="3072C4"/>
                </a:solidFill>
              </a:rPr>
              <a:t>4</a:t>
            </a:r>
            <a:r>
              <a:rPr lang="de-CH" sz="2400" b="1" dirty="0" smtClean="0">
                <a:solidFill>
                  <a:srgbClr val="3072C4"/>
                </a:solidFill>
              </a:rPr>
              <a:t>: Marketing </a:t>
            </a:r>
            <a:r>
              <a:rPr lang="de-CH" sz="1400" b="1" dirty="0" smtClean="0">
                <a:solidFill>
                  <a:srgbClr val="3072C4"/>
                </a:solidFill>
              </a:rPr>
              <a:t>z.B. Werbekampagnen, </a:t>
            </a:r>
            <a:r>
              <a:rPr lang="de-CH" sz="1400" b="1" dirty="0" err="1" smtClean="0">
                <a:solidFill>
                  <a:srgbClr val="3072C4"/>
                </a:solidFill>
              </a:rPr>
              <a:t>Social</a:t>
            </a:r>
            <a:r>
              <a:rPr lang="de-CH" sz="1400" b="1" dirty="0" smtClean="0">
                <a:solidFill>
                  <a:srgbClr val="3072C4"/>
                </a:solidFill>
              </a:rPr>
              <a:t> Medien, Konferenzen </a:t>
            </a:r>
            <a:endParaRPr lang="de-CH" sz="1400" b="1" dirty="0">
              <a:solidFill>
                <a:srgbClr val="3072C4"/>
              </a:solidFill>
            </a:endParaRPr>
          </a:p>
        </p:txBody>
      </p:sp>
      <p:sp>
        <p:nvSpPr>
          <p:cNvPr id="22" name="Left Brace 21"/>
          <p:cNvSpPr/>
          <p:nvPr/>
        </p:nvSpPr>
        <p:spPr>
          <a:xfrm rot="1963465">
            <a:off x="956456" y="2407186"/>
            <a:ext cx="551616" cy="251528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83816" y="2471964"/>
            <a:ext cx="1340185" cy="9233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de-CH" b="1" dirty="0" smtClean="0">
                <a:solidFill>
                  <a:srgbClr val="3072C4"/>
                </a:solidFill>
              </a:rPr>
              <a:t>Effektivität:</a:t>
            </a:r>
          </a:p>
          <a:p>
            <a:pPr algn="r"/>
            <a:r>
              <a:rPr lang="de-CH" b="1" dirty="0" smtClean="0">
                <a:solidFill>
                  <a:srgbClr val="3072C4"/>
                </a:solidFill>
              </a:rPr>
              <a:t>Umsatz</a:t>
            </a:r>
            <a:br>
              <a:rPr lang="de-CH" b="1" dirty="0" smtClean="0">
                <a:solidFill>
                  <a:srgbClr val="3072C4"/>
                </a:solidFill>
              </a:rPr>
            </a:br>
            <a:r>
              <a:rPr lang="de-CH" b="1" dirty="0" smtClean="0">
                <a:solidFill>
                  <a:srgbClr val="3072C4"/>
                </a:solidFill>
              </a:rPr>
              <a:t>steigern</a:t>
            </a:r>
            <a:endParaRPr lang="de-CH" b="1" dirty="0">
              <a:solidFill>
                <a:srgbClr val="3072C4"/>
              </a:solidFill>
            </a:endParaRPr>
          </a:p>
        </p:txBody>
      </p:sp>
      <p:sp>
        <p:nvSpPr>
          <p:cNvPr id="24" name="Left Brace 23"/>
          <p:cNvSpPr/>
          <p:nvPr/>
        </p:nvSpPr>
        <p:spPr>
          <a:xfrm rot="1963465">
            <a:off x="1835797" y="2025280"/>
            <a:ext cx="605877" cy="547986"/>
          </a:xfrm>
          <a:prstGeom prst="leftBrace">
            <a:avLst>
              <a:gd name="adj1" fmla="val 14902"/>
              <a:gd name="adj2" fmla="val 4609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65077" y="1485637"/>
            <a:ext cx="1209965" cy="9233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de-CH" b="1" dirty="0" smtClean="0">
                <a:solidFill>
                  <a:srgbClr val="3072C4"/>
                </a:solidFill>
              </a:rPr>
              <a:t>Effizienz:</a:t>
            </a:r>
          </a:p>
          <a:p>
            <a:pPr algn="r"/>
            <a:r>
              <a:rPr lang="de-CH" b="1" dirty="0" smtClean="0">
                <a:solidFill>
                  <a:srgbClr val="3072C4"/>
                </a:solidFill>
              </a:rPr>
              <a:t>Kosten</a:t>
            </a:r>
            <a:br>
              <a:rPr lang="de-CH" b="1" dirty="0" smtClean="0">
                <a:solidFill>
                  <a:srgbClr val="3072C4"/>
                </a:solidFill>
              </a:rPr>
            </a:br>
            <a:r>
              <a:rPr lang="de-CH" b="1" dirty="0" smtClean="0">
                <a:solidFill>
                  <a:srgbClr val="3072C4"/>
                </a:solidFill>
              </a:rPr>
              <a:t>senken</a:t>
            </a:r>
            <a:endParaRPr lang="de-CH" b="1" dirty="0">
              <a:solidFill>
                <a:srgbClr val="3072C4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5716" y="165100"/>
            <a:ext cx="8891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 smtClean="0">
                <a:solidFill>
                  <a:srgbClr val="376092"/>
                </a:solidFill>
              </a:rPr>
              <a:t>Beispiele von Vorteilen aus einer Allianz der Grossen in Graubünden</a:t>
            </a:r>
            <a:endParaRPr lang="de-CH" sz="2400" b="1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940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930400" y="736599"/>
            <a:ext cx="5092700" cy="58785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40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23100" y="736677"/>
            <a:ext cx="1752600" cy="58800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Rectangle 7"/>
          <p:cNvSpPr/>
          <p:nvPr/>
        </p:nvSpPr>
        <p:spPr>
          <a:xfrm>
            <a:off x="254000" y="738162"/>
            <a:ext cx="1676400" cy="58785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1" name="Rectangle 50"/>
          <p:cNvSpPr/>
          <p:nvPr/>
        </p:nvSpPr>
        <p:spPr>
          <a:xfrm>
            <a:off x="342900" y="838200"/>
            <a:ext cx="1892300" cy="42934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2" name="TextBox 51"/>
          <p:cNvSpPr txBox="1"/>
          <p:nvPr/>
        </p:nvSpPr>
        <p:spPr>
          <a:xfrm>
            <a:off x="317500" y="4495606"/>
            <a:ext cx="15234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i="1" smtClean="0"/>
              <a:t>Tages- und</a:t>
            </a:r>
            <a:br>
              <a:rPr lang="de-CH" i="1" smtClean="0"/>
            </a:br>
            <a:r>
              <a:rPr lang="de-CH" i="1" smtClean="0"/>
              <a:t>Wochengäste</a:t>
            </a:r>
            <a:endParaRPr lang="de-CH" i="1"/>
          </a:p>
        </p:txBody>
      </p:sp>
      <p:sp>
        <p:nvSpPr>
          <p:cNvPr id="10" name="TextBox 9"/>
          <p:cNvSpPr txBox="1"/>
          <p:nvPr/>
        </p:nvSpPr>
        <p:spPr>
          <a:xfrm>
            <a:off x="191841" y="6210106"/>
            <a:ext cx="1847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i="1" smtClean="0"/>
              <a:t>Geschäftskunden</a:t>
            </a:r>
            <a:endParaRPr lang="de-CH" i="1"/>
          </a:p>
        </p:txBody>
      </p:sp>
      <p:sp>
        <p:nvSpPr>
          <p:cNvPr id="11" name="Rectangle 10"/>
          <p:cNvSpPr/>
          <p:nvPr/>
        </p:nvSpPr>
        <p:spPr>
          <a:xfrm>
            <a:off x="2235200" y="833967"/>
            <a:ext cx="4559300" cy="429767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Rectangle 11"/>
          <p:cNvSpPr/>
          <p:nvPr/>
        </p:nvSpPr>
        <p:spPr>
          <a:xfrm>
            <a:off x="6794500" y="838200"/>
            <a:ext cx="1892300" cy="42934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TextBox 12"/>
          <p:cNvSpPr txBox="1"/>
          <p:nvPr/>
        </p:nvSpPr>
        <p:spPr>
          <a:xfrm>
            <a:off x="2236541" y="4495606"/>
            <a:ext cx="2859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i="1" dirty="0" smtClean="0"/>
              <a:t>Wiederkehrende </a:t>
            </a:r>
            <a:r>
              <a:rPr lang="de-CH" i="1" dirty="0"/>
              <a:t>G</a:t>
            </a:r>
            <a:r>
              <a:rPr lang="de-CH" i="1" dirty="0" smtClean="0"/>
              <a:t>äste</a:t>
            </a:r>
            <a:br>
              <a:rPr lang="de-CH" i="1" dirty="0" smtClean="0"/>
            </a:br>
            <a:r>
              <a:rPr lang="de-CH" i="1" dirty="0" smtClean="0"/>
              <a:t>und Zweitwohnungsbesitzer</a:t>
            </a:r>
            <a:endParaRPr lang="de-CH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7576820" y="5968806"/>
            <a:ext cx="1255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CH" i="1" dirty="0" smtClean="0"/>
              <a:t>Potenzielle</a:t>
            </a:r>
            <a:br>
              <a:rPr lang="de-CH" i="1" dirty="0" smtClean="0"/>
            </a:br>
            <a:r>
              <a:rPr lang="de-CH" i="1" dirty="0" smtClean="0"/>
              <a:t>Kunden</a:t>
            </a:r>
            <a:endParaRPr lang="de-CH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1937433" y="6208880"/>
            <a:ext cx="1457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i="1" smtClean="0"/>
              <a:t>Einheimische</a:t>
            </a:r>
            <a:endParaRPr lang="de-CH" i="1"/>
          </a:p>
        </p:txBody>
      </p:sp>
      <p:sp>
        <p:nvSpPr>
          <p:cNvPr id="20" name="TextBox 19"/>
          <p:cNvSpPr txBox="1"/>
          <p:nvPr/>
        </p:nvSpPr>
        <p:spPr>
          <a:xfrm>
            <a:off x="4183464" y="3824108"/>
            <a:ext cx="2636359" cy="5757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ts val="1860"/>
              </a:lnSpc>
            </a:pPr>
            <a:r>
              <a:rPr lang="de-CH" dirty="0" smtClean="0"/>
              <a:t>Flexible Besitzverhältnisse</a:t>
            </a:r>
          </a:p>
          <a:p>
            <a:pPr>
              <a:lnSpc>
                <a:spcPts val="1860"/>
              </a:lnSpc>
            </a:pPr>
            <a:r>
              <a:rPr lang="de-CH" dirty="0" smtClean="0"/>
              <a:t>	Stimme</a:t>
            </a:r>
            <a:endParaRPr lang="de-CH" dirty="0"/>
          </a:p>
        </p:txBody>
      </p:sp>
      <p:sp>
        <p:nvSpPr>
          <p:cNvPr id="21" name="Isosceles Triangle 20"/>
          <p:cNvSpPr/>
          <p:nvPr/>
        </p:nvSpPr>
        <p:spPr>
          <a:xfrm>
            <a:off x="1692105" y="1194638"/>
            <a:ext cx="593334" cy="456321"/>
          </a:xfrm>
          <a:prstGeom prst="triangle">
            <a:avLst/>
          </a:prstGeom>
          <a:solidFill>
            <a:schemeClr val="bg1"/>
          </a:solidFill>
          <a:ln w="57150" cmpd="sng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" name="TextBox 21"/>
          <p:cNvSpPr txBox="1"/>
          <p:nvPr/>
        </p:nvSpPr>
        <p:spPr>
          <a:xfrm>
            <a:off x="1702232" y="870182"/>
            <a:ext cx="1065015" cy="35266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ts val="1860"/>
              </a:lnSpc>
            </a:pPr>
            <a:r>
              <a:rPr lang="de-CH" sz="2400" b="1" smtClean="0"/>
              <a:t>Region</a:t>
            </a:r>
            <a:endParaRPr lang="de-CH" sz="2400" b="1"/>
          </a:p>
        </p:txBody>
      </p:sp>
      <p:sp>
        <p:nvSpPr>
          <p:cNvPr id="23" name="Isosceles Triangle 22"/>
          <p:cNvSpPr/>
          <p:nvPr/>
        </p:nvSpPr>
        <p:spPr>
          <a:xfrm>
            <a:off x="1806405" y="1358900"/>
            <a:ext cx="871942" cy="292059"/>
          </a:xfrm>
          <a:prstGeom prst="triangle">
            <a:avLst/>
          </a:prstGeom>
          <a:solidFill>
            <a:schemeClr val="bg1"/>
          </a:solidFill>
          <a:ln w="57150" cmpd="sng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Isosceles Triangle 24"/>
          <p:cNvSpPr/>
          <p:nvPr/>
        </p:nvSpPr>
        <p:spPr>
          <a:xfrm>
            <a:off x="2437277" y="1289070"/>
            <a:ext cx="304239" cy="342859"/>
          </a:xfrm>
          <a:prstGeom prst="triangle">
            <a:avLst/>
          </a:prstGeom>
          <a:solidFill>
            <a:schemeClr val="bg1"/>
          </a:solidFill>
          <a:ln w="57150" cmpd="sng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6" name="TextBox 25"/>
          <p:cNvSpPr txBox="1"/>
          <p:nvPr/>
        </p:nvSpPr>
        <p:spPr>
          <a:xfrm>
            <a:off x="6870700" y="873959"/>
            <a:ext cx="1843774" cy="35266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ts val="1860"/>
              </a:lnSpc>
            </a:pPr>
            <a:r>
              <a:rPr lang="de-CH" sz="2400" b="1" smtClean="0"/>
              <a:t>Niederungen</a:t>
            </a:r>
            <a:endParaRPr lang="de-CH" sz="2400" b="1"/>
          </a:p>
        </p:txBody>
      </p:sp>
      <p:sp>
        <p:nvSpPr>
          <p:cNvPr id="2" name="Rectangle 1"/>
          <p:cNvSpPr/>
          <p:nvPr/>
        </p:nvSpPr>
        <p:spPr>
          <a:xfrm>
            <a:off x="7137400" y="1194638"/>
            <a:ext cx="445841" cy="456322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Rectangle 27"/>
          <p:cNvSpPr/>
          <p:nvPr/>
        </p:nvSpPr>
        <p:spPr>
          <a:xfrm>
            <a:off x="7594600" y="1384300"/>
            <a:ext cx="445841" cy="266660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9" name="Rectangle 28"/>
          <p:cNvSpPr/>
          <p:nvPr/>
        </p:nvSpPr>
        <p:spPr>
          <a:xfrm>
            <a:off x="8039101" y="1511300"/>
            <a:ext cx="165100" cy="139660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0" name="Rectangle 29"/>
          <p:cNvSpPr/>
          <p:nvPr/>
        </p:nvSpPr>
        <p:spPr>
          <a:xfrm>
            <a:off x="8229601" y="1301770"/>
            <a:ext cx="165100" cy="349190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1" name="TextBox 30"/>
          <p:cNvSpPr txBox="1"/>
          <p:nvPr/>
        </p:nvSpPr>
        <p:spPr>
          <a:xfrm>
            <a:off x="1309367" y="2099384"/>
            <a:ext cx="2349509" cy="33727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ts val="1860"/>
              </a:lnSpc>
            </a:pPr>
            <a:r>
              <a:rPr lang="de-CH" dirty="0" smtClean="0"/>
              <a:t>Vielförmige Aktivitäten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93294" y="2834936"/>
            <a:ext cx="2187656" cy="57579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ts val="1860"/>
              </a:lnSpc>
            </a:pPr>
            <a:r>
              <a:rPr lang="de-CH" dirty="0" smtClean="0"/>
              <a:t>Spezielle, Stärken</a:t>
            </a:r>
            <a:br>
              <a:rPr lang="de-CH" dirty="0" smtClean="0"/>
            </a:br>
            <a:r>
              <a:rPr lang="de-CH" dirty="0" smtClean="0"/>
              <a:t>fördernde  Erlebnisse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180335" y="3812836"/>
            <a:ext cx="2115746" cy="33727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ts val="1860"/>
              </a:lnSpc>
            </a:pPr>
            <a:r>
              <a:rPr lang="de-CH" dirty="0" smtClean="0"/>
              <a:t>Erneuerbare Energie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196539" y="2335056"/>
            <a:ext cx="1596937" cy="33727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ts val="1860"/>
              </a:lnSpc>
            </a:pPr>
            <a:r>
              <a:rPr lang="de-CH" dirty="0" smtClean="0"/>
              <a:t>Jahreskalender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196539" y="3333772"/>
            <a:ext cx="1405440" cy="33727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ts val="1860"/>
              </a:lnSpc>
            </a:pPr>
            <a:r>
              <a:rPr lang="de-CH" dirty="0" smtClean="0"/>
              <a:t>Regionalpass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196539" y="4053088"/>
            <a:ext cx="1852227" cy="33727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ts val="1860"/>
              </a:lnSpc>
            </a:pPr>
            <a:r>
              <a:rPr lang="de-CH" dirty="0" smtClean="0"/>
              <a:t>Sparmassnahmen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0200" y="5274384"/>
            <a:ext cx="1081058" cy="81432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ts val="1860"/>
              </a:lnSpc>
            </a:pPr>
            <a:r>
              <a:rPr lang="de-CH" dirty="0" smtClean="0"/>
              <a:t>MICE mit</a:t>
            </a:r>
            <a:br>
              <a:rPr lang="de-CH" dirty="0" smtClean="0"/>
            </a:br>
            <a:r>
              <a:rPr lang="de-CH" dirty="0" smtClean="0"/>
              <a:t>digitalen</a:t>
            </a:r>
            <a:br>
              <a:rPr lang="de-CH" dirty="0" smtClean="0"/>
            </a:br>
            <a:r>
              <a:rPr lang="de-CH" dirty="0" smtClean="0"/>
              <a:t>Lösungen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339801" y="2360456"/>
            <a:ext cx="1429222" cy="81432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ts val="1860"/>
              </a:lnSpc>
            </a:pPr>
            <a:r>
              <a:rPr lang="de-CH" dirty="0" smtClean="0"/>
              <a:t>Communities</a:t>
            </a:r>
            <a:br>
              <a:rPr lang="de-CH" dirty="0" smtClean="0"/>
            </a:br>
            <a:r>
              <a:rPr lang="de-CH" dirty="0" smtClean="0"/>
              <a:t>für Freizeit-</a:t>
            </a:r>
            <a:br>
              <a:rPr lang="de-CH" dirty="0" smtClean="0"/>
            </a:br>
            <a:r>
              <a:rPr lang="de-CH" dirty="0" err="1" smtClean="0"/>
              <a:t>aktivitäten</a:t>
            </a:r>
            <a:endParaRPr lang="de-CH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3915419" y="913637"/>
            <a:ext cx="1802071" cy="105285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>
              <a:lnSpc>
                <a:spcPts val="1860"/>
              </a:lnSpc>
            </a:pPr>
            <a:r>
              <a:rPr lang="de-CH" dirty="0" smtClean="0"/>
              <a:t>Wohn-, Arbeits-</a:t>
            </a:r>
            <a:br>
              <a:rPr lang="de-CH" dirty="0" smtClean="0"/>
            </a:br>
            <a:r>
              <a:rPr lang="de-CH" dirty="0" smtClean="0"/>
              <a:t>und Ferienort</a:t>
            </a:r>
          </a:p>
          <a:p>
            <a:pPr algn="ctr">
              <a:lnSpc>
                <a:spcPts val="1860"/>
              </a:lnSpc>
            </a:pPr>
            <a:endParaRPr lang="de-CH" dirty="0"/>
          </a:p>
          <a:p>
            <a:pPr algn="ctr">
              <a:lnSpc>
                <a:spcPts val="1860"/>
              </a:lnSpc>
            </a:pPr>
            <a:r>
              <a:rPr lang="de-CH" dirty="0" smtClean="0"/>
              <a:t>Sharing Economy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795647" y="2373156"/>
            <a:ext cx="1315271" cy="81432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ts val="1860"/>
              </a:lnSpc>
            </a:pPr>
            <a:r>
              <a:rPr lang="de-CH" dirty="0" smtClean="0"/>
              <a:t>Digitale</a:t>
            </a:r>
            <a:br>
              <a:rPr lang="de-CH" dirty="0" smtClean="0"/>
            </a:br>
            <a:r>
              <a:rPr lang="de-CH" dirty="0" smtClean="0"/>
              <a:t>Foren und</a:t>
            </a:r>
            <a:br>
              <a:rPr lang="de-CH" dirty="0" smtClean="0"/>
            </a:br>
            <a:r>
              <a:rPr lang="de-CH" dirty="0" smtClean="0"/>
              <a:t>Plattformen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180335" y="2099384"/>
            <a:ext cx="5614165" cy="1571660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4" name="Rectangle 43"/>
          <p:cNvSpPr/>
          <p:nvPr/>
        </p:nvSpPr>
        <p:spPr>
          <a:xfrm>
            <a:off x="6795647" y="2099384"/>
            <a:ext cx="1243454" cy="1571660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grpSp>
        <p:nvGrpSpPr>
          <p:cNvPr id="45" name="Group 44"/>
          <p:cNvGrpSpPr/>
          <p:nvPr/>
        </p:nvGrpSpPr>
        <p:grpSpPr>
          <a:xfrm>
            <a:off x="5859319" y="4150881"/>
            <a:ext cx="518178" cy="478957"/>
            <a:chOff x="1136316" y="2018632"/>
            <a:chExt cx="1336842" cy="1363579"/>
          </a:xfrm>
        </p:grpSpPr>
        <p:sp>
          <p:nvSpPr>
            <p:cNvPr id="46" name="Donut 45"/>
            <p:cNvSpPr/>
            <p:nvPr/>
          </p:nvSpPr>
          <p:spPr>
            <a:xfrm>
              <a:off x="1136316" y="2018632"/>
              <a:ext cx="1336842" cy="1363579"/>
            </a:xfrm>
            <a:prstGeom prst="donut">
              <a:avLst>
                <a:gd name="adj" fmla="val 1947"/>
              </a:avLst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600">
                <a:solidFill>
                  <a:schemeClr val="tx1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1644315" y="2914315"/>
              <a:ext cx="347578" cy="34757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600"/>
            </a:p>
          </p:txBody>
        </p:sp>
        <p:cxnSp>
          <p:nvCxnSpPr>
            <p:cNvPr id="48" name="Straight Arrow Connector 47"/>
            <p:cNvCxnSpPr>
              <a:stCxn id="47" idx="0"/>
            </p:cNvCxnSpPr>
            <p:nvPr/>
          </p:nvCxnSpPr>
          <p:spPr>
            <a:xfrm flipV="1">
              <a:off x="1818104" y="2205789"/>
              <a:ext cx="0" cy="708526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481275" y="3881887"/>
            <a:ext cx="518178" cy="469153"/>
            <a:chOff x="4323252" y="2037352"/>
            <a:chExt cx="1336842" cy="1363579"/>
          </a:xfrm>
        </p:grpSpPr>
        <p:sp>
          <p:nvSpPr>
            <p:cNvPr id="50" name="Donut 49"/>
            <p:cNvSpPr/>
            <p:nvPr/>
          </p:nvSpPr>
          <p:spPr>
            <a:xfrm>
              <a:off x="4323252" y="2037352"/>
              <a:ext cx="1336842" cy="1363579"/>
            </a:xfrm>
            <a:prstGeom prst="donut">
              <a:avLst>
                <a:gd name="adj" fmla="val 1947"/>
              </a:avLst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600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Arrow Connector 52"/>
            <p:cNvCxnSpPr>
              <a:stCxn id="50" idx="2"/>
              <a:endCxn id="50" idx="6"/>
            </p:cNvCxnSpPr>
            <p:nvPr/>
          </p:nvCxnSpPr>
          <p:spPr>
            <a:xfrm>
              <a:off x="4323252" y="2719142"/>
              <a:ext cx="1336842" cy="0"/>
            </a:xfrm>
            <a:prstGeom prst="straightConnector1">
              <a:avLst/>
            </a:prstGeom>
            <a:ln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50" idx="0"/>
              <a:endCxn id="50" idx="4"/>
            </p:cNvCxnSpPr>
            <p:nvPr/>
          </p:nvCxnSpPr>
          <p:spPr>
            <a:xfrm>
              <a:off x="4991673" y="2037352"/>
              <a:ext cx="0" cy="1363579"/>
            </a:xfrm>
            <a:prstGeom prst="straightConnector1">
              <a:avLst/>
            </a:prstGeom>
            <a:ln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/>
            <p:nvPr/>
          </p:nvSpPr>
          <p:spPr>
            <a:xfrm>
              <a:off x="4817883" y="2545363"/>
              <a:ext cx="347578" cy="34757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60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49698" y="2154466"/>
            <a:ext cx="581331" cy="506184"/>
            <a:chOff x="4323252" y="4160268"/>
            <a:chExt cx="1336842" cy="1363579"/>
          </a:xfrm>
        </p:grpSpPr>
        <p:sp>
          <p:nvSpPr>
            <p:cNvPr id="57" name="Donut 56"/>
            <p:cNvSpPr/>
            <p:nvPr/>
          </p:nvSpPr>
          <p:spPr>
            <a:xfrm>
              <a:off x="4323252" y="4160268"/>
              <a:ext cx="1336842" cy="1363579"/>
            </a:xfrm>
            <a:prstGeom prst="donut">
              <a:avLst>
                <a:gd name="adj" fmla="val 1947"/>
              </a:avLst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600">
                <a:solidFill>
                  <a:schemeClr val="tx1"/>
                </a:solidFill>
              </a:endParaRPr>
            </a:p>
          </p:txBody>
        </p:sp>
        <p:cxnSp>
          <p:nvCxnSpPr>
            <p:cNvPr id="58" name="Straight Arrow Connector 57"/>
            <p:cNvCxnSpPr>
              <a:stCxn id="57" idx="7"/>
            </p:cNvCxnSpPr>
            <p:nvPr/>
          </p:nvCxnSpPr>
          <p:spPr>
            <a:xfrm flipH="1" flipV="1">
              <a:off x="4478421" y="4181647"/>
              <a:ext cx="985897" cy="17831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63" idx="6"/>
              <a:endCxn id="57" idx="7"/>
            </p:cNvCxnSpPr>
            <p:nvPr/>
          </p:nvCxnSpPr>
          <p:spPr>
            <a:xfrm flipV="1">
              <a:off x="5005045" y="4359960"/>
              <a:ext cx="459273" cy="629157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H="1">
              <a:off x="4882052" y="4989117"/>
              <a:ext cx="744048" cy="47992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4478421" y="4181647"/>
              <a:ext cx="1147679" cy="80747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endCxn id="57" idx="1"/>
            </p:cNvCxnSpPr>
            <p:nvPr/>
          </p:nvCxnSpPr>
          <p:spPr>
            <a:xfrm flipH="1" flipV="1">
              <a:off x="4519028" y="4359960"/>
              <a:ext cx="363024" cy="1109077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/>
            <p:cNvSpPr/>
            <p:nvPr/>
          </p:nvSpPr>
          <p:spPr>
            <a:xfrm>
              <a:off x="4657467" y="4815327"/>
              <a:ext cx="347578" cy="34757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60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12180" y="2934390"/>
            <a:ext cx="618849" cy="506184"/>
            <a:chOff x="990600" y="4181647"/>
            <a:chExt cx="1482558" cy="1363579"/>
          </a:xfrm>
        </p:grpSpPr>
        <p:sp>
          <p:nvSpPr>
            <p:cNvPr id="65" name="Donut 64"/>
            <p:cNvSpPr/>
            <p:nvPr/>
          </p:nvSpPr>
          <p:spPr>
            <a:xfrm>
              <a:off x="1136316" y="4181647"/>
              <a:ext cx="1336842" cy="1363579"/>
            </a:xfrm>
            <a:prstGeom prst="donut">
              <a:avLst>
                <a:gd name="adj" fmla="val 1947"/>
              </a:avLst>
            </a:prstGeom>
            <a:ln w="9525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>
                <a:solidFill>
                  <a:schemeClr val="tx1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1630947" y="4689658"/>
              <a:ext cx="347578" cy="347579"/>
            </a:xfrm>
            <a:prstGeom prst="ellipse">
              <a:avLst/>
            </a:prstGeom>
            <a:ln w="9525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cxnSp>
          <p:nvCxnSpPr>
            <p:cNvPr id="67" name="Straight Arrow Connector 66"/>
            <p:cNvCxnSpPr>
              <a:endCxn id="66" idx="0"/>
            </p:cNvCxnSpPr>
            <p:nvPr/>
          </p:nvCxnSpPr>
          <p:spPr>
            <a:xfrm>
              <a:off x="1804736" y="4428067"/>
              <a:ext cx="0" cy="261591"/>
            </a:xfrm>
            <a:prstGeom prst="straightConnector1">
              <a:avLst/>
            </a:prstGeom>
            <a:ln w="19050" cmpd="sng"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65" idx="6"/>
              <a:endCxn id="66" idx="6"/>
            </p:cNvCxnSpPr>
            <p:nvPr/>
          </p:nvCxnSpPr>
          <p:spPr>
            <a:xfrm flipH="1">
              <a:off x="1978525" y="4863437"/>
              <a:ext cx="494633" cy="11"/>
            </a:xfrm>
            <a:prstGeom prst="straightConnector1">
              <a:avLst/>
            </a:prstGeom>
            <a:ln w="19050" cmpd="sng"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65" idx="4"/>
              <a:endCxn id="66" idx="4"/>
            </p:cNvCxnSpPr>
            <p:nvPr/>
          </p:nvCxnSpPr>
          <p:spPr>
            <a:xfrm flipH="1" flipV="1">
              <a:off x="1804736" y="5037237"/>
              <a:ext cx="1" cy="507989"/>
            </a:xfrm>
            <a:prstGeom prst="straightConnector1">
              <a:avLst/>
            </a:prstGeom>
            <a:ln w="19050" cmpd="sng"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endCxn id="66" idx="2"/>
            </p:cNvCxnSpPr>
            <p:nvPr/>
          </p:nvCxnSpPr>
          <p:spPr>
            <a:xfrm>
              <a:off x="990600" y="4863448"/>
              <a:ext cx="640347" cy="0"/>
            </a:xfrm>
            <a:prstGeom prst="straightConnector1">
              <a:avLst/>
            </a:prstGeom>
            <a:ln w="19050" cmpd="sng"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5857436" y="1240158"/>
            <a:ext cx="610583" cy="533348"/>
            <a:chOff x="6635416" y="2821928"/>
            <a:chExt cx="1336842" cy="1363579"/>
          </a:xfrm>
        </p:grpSpPr>
        <p:sp>
          <p:nvSpPr>
            <p:cNvPr id="72" name="Donut 71"/>
            <p:cNvSpPr/>
            <p:nvPr/>
          </p:nvSpPr>
          <p:spPr>
            <a:xfrm>
              <a:off x="6635416" y="2821928"/>
              <a:ext cx="1336842" cy="1363579"/>
            </a:xfrm>
            <a:prstGeom prst="donut">
              <a:avLst>
                <a:gd name="adj" fmla="val 1947"/>
              </a:avLst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>
                <a:solidFill>
                  <a:schemeClr val="tx1"/>
                </a:solidFill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7130047" y="3329939"/>
              <a:ext cx="347578" cy="34757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cxnSp>
          <p:nvCxnSpPr>
            <p:cNvPr id="74" name="Straight Arrow Connector 73"/>
            <p:cNvCxnSpPr>
              <a:endCxn id="73" idx="0"/>
            </p:cNvCxnSpPr>
            <p:nvPr/>
          </p:nvCxnSpPr>
          <p:spPr>
            <a:xfrm>
              <a:off x="7303836" y="3021620"/>
              <a:ext cx="0" cy="308319"/>
            </a:xfrm>
            <a:prstGeom prst="straightConnector1">
              <a:avLst/>
            </a:prstGeom>
            <a:ln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72" idx="7"/>
              <a:endCxn id="73" idx="7"/>
            </p:cNvCxnSpPr>
            <p:nvPr/>
          </p:nvCxnSpPr>
          <p:spPr>
            <a:xfrm flipH="1">
              <a:off x="7426723" y="3021620"/>
              <a:ext cx="349759" cy="359221"/>
            </a:xfrm>
            <a:prstGeom prst="straightConnector1">
              <a:avLst/>
            </a:prstGeom>
            <a:ln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72" idx="5"/>
              <a:endCxn id="73" idx="5"/>
            </p:cNvCxnSpPr>
            <p:nvPr/>
          </p:nvCxnSpPr>
          <p:spPr>
            <a:xfrm flipH="1" flipV="1">
              <a:off x="7426723" y="3626616"/>
              <a:ext cx="349759" cy="359199"/>
            </a:xfrm>
            <a:prstGeom prst="straightConnector1">
              <a:avLst/>
            </a:prstGeom>
            <a:ln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72" idx="1"/>
              <a:endCxn id="73" idx="1"/>
            </p:cNvCxnSpPr>
            <p:nvPr/>
          </p:nvCxnSpPr>
          <p:spPr>
            <a:xfrm>
              <a:off x="6831192" y="3021620"/>
              <a:ext cx="349757" cy="359221"/>
            </a:xfrm>
            <a:prstGeom prst="straightConnector1">
              <a:avLst/>
            </a:prstGeom>
            <a:ln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73" idx="3"/>
              <a:endCxn id="72" idx="3"/>
            </p:cNvCxnSpPr>
            <p:nvPr/>
          </p:nvCxnSpPr>
          <p:spPr>
            <a:xfrm flipH="1">
              <a:off x="6831192" y="3626616"/>
              <a:ext cx="349757" cy="359199"/>
            </a:xfrm>
            <a:prstGeom prst="straightConnector1">
              <a:avLst/>
            </a:prstGeom>
            <a:ln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endCxn id="73" idx="6"/>
            </p:cNvCxnSpPr>
            <p:nvPr/>
          </p:nvCxnSpPr>
          <p:spPr>
            <a:xfrm flipH="1">
              <a:off x="7477625" y="3503729"/>
              <a:ext cx="298857" cy="0"/>
            </a:xfrm>
            <a:prstGeom prst="straightConnector1">
              <a:avLst/>
            </a:prstGeom>
            <a:ln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flipH="1">
              <a:off x="6831192" y="3493791"/>
              <a:ext cx="298857" cy="0"/>
            </a:xfrm>
            <a:prstGeom prst="straightConnector1">
              <a:avLst/>
            </a:prstGeom>
            <a:ln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rot="16200000" flipH="1">
              <a:off x="7159161" y="3826947"/>
              <a:ext cx="298857" cy="0"/>
            </a:xfrm>
            <a:prstGeom prst="straightConnector1">
              <a:avLst/>
            </a:prstGeom>
            <a:ln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Donut 81"/>
            <p:cNvSpPr/>
            <p:nvPr/>
          </p:nvSpPr>
          <p:spPr>
            <a:xfrm>
              <a:off x="6813214" y="3001432"/>
              <a:ext cx="988666" cy="987643"/>
            </a:xfrm>
            <a:prstGeom prst="donut">
              <a:avLst>
                <a:gd name="adj" fmla="val 1947"/>
              </a:avLst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>
                <a:solidFill>
                  <a:schemeClr val="tx1"/>
                </a:solidFill>
              </a:endParaRP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374316" y="165100"/>
            <a:ext cx="7041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 smtClean="0">
                <a:solidFill>
                  <a:srgbClr val="376092"/>
                </a:solidFill>
              </a:rPr>
              <a:t>Allgemeine Lösungsvariante eines Regionalverbundes</a:t>
            </a:r>
            <a:endParaRPr lang="de-CH" sz="2400" b="1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32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009816" y="5384800"/>
            <a:ext cx="7664284" cy="64770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03350" y="4724400"/>
            <a:ext cx="7283450" cy="6477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860742" y="4051300"/>
            <a:ext cx="6813357" cy="64770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271328" y="3390900"/>
            <a:ext cx="6402771" cy="6477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735471" y="2743200"/>
            <a:ext cx="5938628" cy="64770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140106" y="2095500"/>
            <a:ext cx="5533994" cy="6477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699455" y="1447800"/>
            <a:ext cx="4974643" cy="64770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9816" y="5451400"/>
            <a:ext cx="7664281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rgbClr val="FFFFFF"/>
                </a:solidFill>
              </a:rPr>
              <a:t>1: Website &amp; </a:t>
            </a:r>
            <a:r>
              <a:rPr lang="de-CH" sz="2400" b="1" dirty="0" err="1" smtClean="0">
                <a:solidFill>
                  <a:srgbClr val="FFFFFF"/>
                </a:solidFill>
              </a:rPr>
              <a:t>Ticketing</a:t>
            </a:r>
            <a:r>
              <a:rPr lang="de-CH" sz="2400" b="1" dirty="0" smtClean="0">
                <a:solidFill>
                  <a:srgbClr val="FFFFFF"/>
                </a:solidFill>
              </a:rPr>
              <a:t> </a:t>
            </a:r>
            <a:r>
              <a:rPr lang="de-CH" sz="1400" b="1" dirty="0" smtClean="0">
                <a:solidFill>
                  <a:srgbClr val="FFFFFF"/>
                </a:solidFill>
              </a:rPr>
              <a:t>z. B. 1 Tag Bündel in Ferienort X, </a:t>
            </a:r>
            <a:r>
              <a:rPr lang="de-CH" sz="1400" b="1" dirty="0" err="1" smtClean="0">
                <a:solidFill>
                  <a:srgbClr val="FFFFFF"/>
                </a:solidFill>
              </a:rPr>
              <a:t>Skibillett</a:t>
            </a:r>
            <a:r>
              <a:rPr lang="de-CH" sz="1400" b="1" dirty="0" smtClean="0">
                <a:solidFill>
                  <a:srgbClr val="FFFFFF"/>
                </a:solidFill>
              </a:rPr>
              <a:t> für 5 aus 6 Tage*</a:t>
            </a:r>
            <a:endParaRPr lang="de-CH" sz="1400" b="1" dirty="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73942" y="4821464"/>
            <a:ext cx="730175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rgbClr val="3072C4"/>
                </a:solidFill>
              </a:rPr>
              <a:t>2: App </a:t>
            </a:r>
            <a:r>
              <a:rPr lang="de-CH" sz="1400" b="1" dirty="0" smtClean="0">
                <a:solidFill>
                  <a:srgbClr val="3072C4"/>
                </a:solidFill>
              </a:rPr>
              <a:t>z.B. Punkte, Events, Erlebnisse, Quiz-Fragen, Restaurants &amp; Vorbestellung </a:t>
            </a:r>
            <a:endParaRPr lang="de-CH" sz="1400" b="1" dirty="0">
              <a:solidFill>
                <a:srgbClr val="3072C4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90495" y="4156000"/>
            <a:ext cx="6783601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de-CH" sz="2400" b="1" dirty="0">
                <a:solidFill>
                  <a:srgbClr val="FFFFFF"/>
                </a:solidFill>
              </a:rPr>
              <a:t>3</a:t>
            </a:r>
            <a:r>
              <a:rPr lang="de-CH" sz="2400" b="1" dirty="0" smtClean="0">
                <a:solidFill>
                  <a:srgbClr val="FFFFFF"/>
                </a:solidFill>
              </a:rPr>
              <a:t>: Produktentwicklung </a:t>
            </a:r>
            <a:r>
              <a:rPr lang="de-CH" sz="1400" b="1" dirty="0" smtClean="0">
                <a:solidFill>
                  <a:srgbClr val="FFFFFF"/>
                </a:solidFill>
              </a:rPr>
              <a:t>z.B. </a:t>
            </a:r>
            <a:r>
              <a:rPr lang="de-CH" sz="1400" b="1" dirty="0" err="1" smtClean="0">
                <a:solidFill>
                  <a:srgbClr val="FFFFFF"/>
                </a:solidFill>
              </a:rPr>
              <a:t>Tubing</a:t>
            </a:r>
            <a:r>
              <a:rPr lang="de-CH" sz="1400" b="1" smtClean="0">
                <a:solidFill>
                  <a:srgbClr val="FFFFFF"/>
                </a:solidFill>
              </a:rPr>
              <a:t>, Events, </a:t>
            </a:r>
            <a:r>
              <a:rPr lang="de-CH" sz="1400" b="1" dirty="0" smtClean="0">
                <a:solidFill>
                  <a:srgbClr val="FFFFFF"/>
                </a:solidFill>
              </a:rPr>
              <a:t>MICE-Angebote  </a:t>
            </a:r>
            <a:endParaRPr lang="de-CH" sz="1400" b="1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71329" y="3487964"/>
            <a:ext cx="6402768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de-CH" sz="2400" b="1" dirty="0">
                <a:solidFill>
                  <a:srgbClr val="3072C4"/>
                </a:solidFill>
              </a:rPr>
              <a:t>4</a:t>
            </a:r>
            <a:r>
              <a:rPr lang="de-CH" sz="2400" b="1" dirty="0" smtClean="0">
                <a:solidFill>
                  <a:srgbClr val="3072C4"/>
                </a:solidFill>
              </a:rPr>
              <a:t>: Marketing </a:t>
            </a:r>
            <a:r>
              <a:rPr lang="de-CH" sz="1400" b="1" dirty="0" smtClean="0">
                <a:solidFill>
                  <a:srgbClr val="3072C4"/>
                </a:solidFill>
              </a:rPr>
              <a:t>z.B. Anlässe / Events, Werbekampagnen, </a:t>
            </a:r>
            <a:r>
              <a:rPr lang="de-CH" sz="1400" b="1" dirty="0" err="1" smtClean="0">
                <a:solidFill>
                  <a:srgbClr val="3072C4"/>
                </a:solidFill>
              </a:rPr>
              <a:t>Social</a:t>
            </a:r>
            <a:r>
              <a:rPr lang="de-CH" sz="1400" b="1" dirty="0" smtClean="0">
                <a:solidFill>
                  <a:srgbClr val="3072C4"/>
                </a:solidFill>
              </a:rPr>
              <a:t> Medien </a:t>
            </a:r>
            <a:endParaRPr lang="de-CH" sz="1400" b="1" dirty="0">
              <a:solidFill>
                <a:srgbClr val="3072C4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35471" y="2835200"/>
            <a:ext cx="593862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rgbClr val="FFFFFF"/>
                </a:solidFill>
              </a:rPr>
              <a:t>5: Produkt </a:t>
            </a:r>
            <a:r>
              <a:rPr lang="de-CH" sz="2400" b="1" dirty="0" err="1" smtClean="0">
                <a:solidFill>
                  <a:srgbClr val="FFFFFF"/>
                </a:solidFill>
              </a:rPr>
              <a:t>Mgmt</a:t>
            </a:r>
            <a:r>
              <a:rPr lang="de-CH" sz="2400" b="1" dirty="0" smtClean="0">
                <a:solidFill>
                  <a:srgbClr val="FFFFFF"/>
                </a:solidFill>
              </a:rPr>
              <a:t>. </a:t>
            </a:r>
            <a:r>
              <a:rPr lang="de-CH" sz="1400" b="1" dirty="0" smtClean="0">
                <a:solidFill>
                  <a:srgbClr val="FFFFFF"/>
                </a:solidFill>
              </a:rPr>
              <a:t>Betrieb von z.B. Bike </a:t>
            </a:r>
            <a:r>
              <a:rPr lang="de-CH" sz="1400" b="1" dirty="0" err="1" smtClean="0">
                <a:solidFill>
                  <a:srgbClr val="FFFFFF"/>
                </a:solidFill>
              </a:rPr>
              <a:t>Trails</a:t>
            </a:r>
            <a:r>
              <a:rPr lang="de-CH" sz="1400" b="1" dirty="0" smtClean="0">
                <a:solidFill>
                  <a:srgbClr val="FFFFFF"/>
                </a:solidFill>
              </a:rPr>
              <a:t>, Imbissen   </a:t>
            </a:r>
            <a:endParaRPr lang="de-CH" sz="1400" b="1" dirty="0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40905" y="2171700"/>
            <a:ext cx="5545895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rgbClr val="3072C4"/>
                </a:solidFill>
              </a:rPr>
              <a:t>6: Verwaltung </a:t>
            </a:r>
            <a:r>
              <a:rPr lang="de-CH" sz="1400" b="1" dirty="0" smtClean="0">
                <a:solidFill>
                  <a:srgbClr val="3072C4"/>
                </a:solidFill>
              </a:rPr>
              <a:t>z.B. Finanzen, IT, HR, Qualitäts-Management </a:t>
            </a:r>
            <a:endParaRPr lang="de-CH" sz="1400" b="1" dirty="0">
              <a:solidFill>
                <a:srgbClr val="3072C4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99455" y="1532235"/>
            <a:ext cx="4974642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de-CH" sz="2400" b="1" dirty="0">
                <a:solidFill>
                  <a:srgbClr val="FFFFFF"/>
                </a:solidFill>
              </a:rPr>
              <a:t>7</a:t>
            </a:r>
            <a:r>
              <a:rPr lang="de-CH" sz="2400" b="1" dirty="0" smtClean="0">
                <a:solidFill>
                  <a:srgbClr val="FFFFFF"/>
                </a:solidFill>
              </a:rPr>
              <a:t>: Bahnanlagen </a:t>
            </a:r>
            <a:r>
              <a:rPr lang="de-CH" sz="1400" b="1" dirty="0" smtClean="0">
                <a:solidFill>
                  <a:srgbClr val="FFFFFF"/>
                </a:solidFill>
              </a:rPr>
              <a:t>z.B. Reparatur, Wartung, Unterhalt </a:t>
            </a:r>
            <a:endParaRPr lang="de-CH" sz="1400" b="1" dirty="0">
              <a:solidFill>
                <a:srgbClr val="FFFFFF"/>
              </a:solidFill>
            </a:endParaRPr>
          </a:p>
        </p:txBody>
      </p:sp>
      <p:sp>
        <p:nvSpPr>
          <p:cNvPr id="22" name="Left Brace 21"/>
          <p:cNvSpPr/>
          <p:nvPr/>
        </p:nvSpPr>
        <p:spPr>
          <a:xfrm rot="1963465">
            <a:off x="956456" y="3372386"/>
            <a:ext cx="551616" cy="251528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83816" y="3437164"/>
            <a:ext cx="1340185" cy="9233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de-CH" b="1" dirty="0" smtClean="0">
                <a:solidFill>
                  <a:srgbClr val="3072C4"/>
                </a:solidFill>
              </a:rPr>
              <a:t>Effektivität:</a:t>
            </a:r>
          </a:p>
          <a:p>
            <a:pPr algn="r"/>
            <a:r>
              <a:rPr lang="de-CH" b="1" dirty="0" smtClean="0">
                <a:solidFill>
                  <a:srgbClr val="3072C4"/>
                </a:solidFill>
              </a:rPr>
              <a:t>Umsatz</a:t>
            </a:r>
            <a:br>
              <a:rPr lang="de-CH" b="1" dirty="0" smtClean="0">
                <a:solidFill>
                  <a:srgbClr val="3072C4"/>
                </a:solidFill>
              </a:rPr>
            </a:br>
            <a:r>
              <a:rPr lang="de-CH" b="1" dirty="0" smtClean="0">
                <a:solidFill>
                  <a:srgbClr val="3072C4"/>
                </a:solidFill>
              </a:rPr>
              <a:t>steigern</a:t>
            </a:r>
            <a:endParaRPr lang="de-CH" b="1" dirty="0">
              <a:solidFill>
                <a:srgbClr val="3072C4"/>
              </a:solidFill>
            </a:endParaRPr>
          </a:p>
        </p:txBody>
      </p:sp>
      <p:sp>
        <p:nvSpPr>
          <p:cNvPr id="24" name="Left Brace 23"/>
          <p:cNvSpPr/>
          <p:nvPr/>
        </p:nvSpPr>
        <p:spPr>
          <a:xfrm rot="1963465">
            <a:off x="2226181" y="1212576"/>
            <a:ext cx="679987" cy="242362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600201" y="1269505"/>
            <a:ext cx="1209965" cy="9233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de-CH" b="1" dirty="0" smtClean="0">
                <a:solidFill>
                  <a:srgbClr val="3072C4"/>
                </a:solidFill>
              </a:rPr>
              <a:t>Effizienz:</a:t>
            </a:r>
          </a:p>
          <a:p>
            <a:pPr algn="r"/>
            <a:r>
              <a:rPr lang="de-CH" b="1" dirty="0" smtClean="0">
                <a:solidFill>
                  <a:srgbClr val="3072C4"/>
                </a:solidFill>
              </a:rPr>
              <a:t>Kosten</a:t>
            </a:r>
            <a:br>
              <a:rPr lang="de-CH" b="1" dirty="0" smtClean="0">
                <a:solidFill>
                  <a:srgbClr val="3072C4"/>
                </a:solidFill>
              </a:rPr>
            </a:br>
            <a:r>
              <a:rPr lang="de-CH" b="1" dirty="0" smtClean="0">
                <a:solidFill>
                  <a:srgbClr val="3072C4"/>
                </a:solidFill>
              </a:rPr>
              <a:t>senken</a:t>
            </a:r>
            <a:endParaRPr lang="de-CH" b="1" dirty="0">
              <a:solidFill>
                <a:srgbClr val="3072C4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8000" y="6299200"/>
            <a:ext cx="2318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dirty="0" err="1" smtClean="0"/>
              <a:t>Kein</a:t>
            </a:r>
            <a:r>
              <a:rPr lang="en-US" dirty="0" smtClean="0"/>
              <a:t> </a:t>
            </a:r>
            <a:r>
              <a:rPr lang="en-US" dirty="0" err="1" smtClean="0"/>
              <a:t>Regionenbillett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5716" y="165100"/>
            <a:ext cx="6770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 smtClean="0">
                <a:solidFill>
                  <a:srgbClr val="376092"/>
                </a:solidFill>
              </a:rPr>
              <a:t>Beispiele von Vorteilen aus einem Regionalverbund</a:t>
            </a:r>
            <a:endParaRPr lang="de-CH" sz="2400" b="1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554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4016" y="355600"/>
            <a:ext cx="7557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 smtClean="0">
                <a:solidFill>
                  <a:srgbClr val="376092"/>
                </a:solidFill>
              </a:rPr>
              <a:t>Projektphasen</a:t>
            </a:r>
            <a:r>
              <a:rPr lang="en-GB" sz="2400" b="1" dirty="0" smtClean="0">
                <a:solidFill>
                  <a:srgbClr val="376092"/>
                </a:solidFill>
              </a:rPr>
              <a:t> 1</a:t>
            </a:r>
            <a:r>
              <a:rPr lang="en-GB" sz="2400" b="1" dirty="0">
                <a:solidFill>
                  <a:srgbClr val="376092"/>
                </a:solidFill>
              </a:rPr>
              <a:t> </a:t>
            </a:r>
            <a:r>
              <a:rPr lang="mr-IN" sz="2400" b="1" dirty="0" smtClean="0">
                <a:solidFill>
                  <a:srgbClr val="376092"/>
                </a:solidFill>
              </a:rPr>
              <a:t>–</a:t>
            </a:r>
            <a:r>
              <a:rPr lang="en-GB" sz="2400" b="1" dirty="0" smtClean="0">
                <a:solidFill>
                  <a:srgbClr val="376092"/>
                </a:solidFill>
              </a:rPr>
              <a:t> 3: </a:t>
            </a:r>
            <a:r>
              <a:rPr lang="en-GB" sz="2400" b="1" dirty="0" err="1" smtClean="0">
                <a:solidFill>
                  <a:srgbClr val="376092"/>
                </a:solidFill>
              </a:rPr>
              <a:t>Ziele</a:t>
            </a:r>
            <a:r>
              <a:rPr lang="en-GB" sz="2400" b="1" dirty="0" smtClean="0">
                <a:solidFill>
                  <a:srgbClr val="376092"/>
                </a:solidFill>
              </a:rPr>
              <a:t>, </a:t>
            </a:r>
            <a:r>
              <a:rPr lang="en-GB" sz="2400" b="1" dirty="0" err="1" smtClean="0">
                <a:solidFill>
                  <a:srgbClr val="376092"/>
                </a:solidFill>
              </a:rPr>
              <a:t>Umfang</a:t>
            </a:r>
            <a:r>
              <a:rPr lang="en-GB" sz="2400" b="1" dirty="0" smtClean="0">
                <a:solidFill>
                  <a:srgbClr val="376092"/>
                </a:solidFill>
              </a:rPr>
              <a:t>, </a:t>
            </a:r>
            <a:r>
              <a:rPr lang="en-GB" sz="2400" b="1" dirty="0" err="1" smtClean="0">
                <a:solidFill>
                  <a:srgbClr val="376092"/>
                </a:solidFill>
              </a:rPr>
              <a:t>Ist</a:t>
            </a:r>
            <a:r>
              <a:rPr lang="en-GB" sz="2400" b="1" dirty="0" smtClean="0">
                <a:solidFill>
                  <a:srgbClr val="376092"/>
                </a:solidFill>
              </a:rPr>
              <a:t>- und </a:t>
            </a:r>
            <a:r>
              <a:rPr lang="en-GB" sz="2400" b="1" dirty="0" err="1" smtClean="0">
                <a:solidFill>
                  <a:srgbClr val="376092"/>
                </a:solidFill>
              </a:rPr>
              <a:t>Soll-Zustand</a:t>
            </a:r>
            <a:r>
              <a:rPr lang="en-GB" sz="2400" b="1" dirty="0" smtClean="0">
                <a:solidFill>
                  <a:srgbClr val="376092"/>
                </a:solidFill>
              </a:rPr>
              <a:t>*</a:t>
            </a:r>
            <a:endParaRPr lang="en-GB" sz="2400" b="1" dirty="0">
              <a:solidFill>
                <a:srgbClr val="37609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146800" y="6356350"/>
            <a:ext cx="2133600" cy="365125"/>
          </a:xfrm>
        </p:spPr>
        <p:txBody>
          <a:bodyPr/>
          <a:lstStyle/>
          <a:p>
            <a:fld id="{B0FBCA51-B7B3-D942-BAF7-C6738ECF227F}" type="slidenum">
              <a:rPr lang="de-CH" smtClean="0"/>
              <a:t>15</a:t>
            </a:fld>
            <a:endParaRPr lang="de-CH"/>
          </a:p>
        </p:txBody>
      </p:sp>
      <p:sp>
        <p:nvSpPr>
          <p:cNvPr id="32" name="TextBox 31"/>
          <p:cNvSpPr txBox="1"/>
          <p:nvPr/>
        </p:nvSpPr>
        <p:spPr>
          <a:xfrm>
            <a:off x="330200" y="1055132"/>
            <a:ext cx="8585200" cy="5293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CH" dirty="0"/>
              <a:t>Zustimmung zur </a:t>
            </a:r>
            <a:r>
              <a:rPr lang="de-CH" b="1" dirty="0"/>
              <a:t>Zielsetzung</a:t>
            </a:r>
            <a:r>
              <a:rPr lang="de-CH" dirty="0"/>
              <a:t> und zum </a:t>
            </a:r>
            <a:r>
              <a:rPr lang="de-CH" b="1" dirty="0" smtClean="0"/>
              <a:t>Umfang</a:t>
            </a:r>
            <a:r>
              <a:rPr lang="de-CH" dirty="0" smtClean="0"/>
              <a:t> durch</a:t>
            </a:r>
            <a:br>
              <a:rPr lang="de-CH" dirty="0" smtClean="0"/>
            </a:br>
            <a:r>
              <a:rPr lang="de-CH" dirty="0" smtClean="0"/>
              <a:t>- Besichtigung Kernunterlagen wie Website, Geschäftsberichte, Medienbeiträge</a:t>
            </a:r>
            <a:br>
              <a:rPr lang="de-CH" dirty="0" smtClean="0"/>
            </a:br>
            <a:r>
              <a:rPr lang="de-CH" dirty="0" smtClean="0"/>
              <a:t>- 1 bis 2 Interviews oder Meetings</a:t>
            </a:r>
          </a:p>
          <a:p>
            <a:pPr marL="342900" indent="-342900">
              <a:buFont typeface="+mj-lt"/>
              <a:buAutoNum type="arabicPeriod"/>
            </a:pPr>
            <a:endParaRPr lang="de-CH" dirty="0"/>
          </a:p>
          <a:p>
            <a:pPr marL="342900" indent="-342900">
              <a:buFont typeface="+mj-lt"/>
              <a:buAutoNum type="arabicPeriod"/>
            </a:pPr>
            <a:r>
              <a:rPr lang="de-CH" dirty="0" smtClean="0"/>
              <a:t>Feststellung</a:t>
            </a:r>
            <a:r>
              <a:rPr lang="de-CH" dirty="0" smtClean="0"/>
              <a:t> </a:t>
            </a:r>
            <a:r>
              <a:rPr lang="de-CH" b="1" dirty="0" smtClean="0"/>
              <a:t>Ist-Zustandes</a:t>
            </a:r>
            <a:r>
              <a:rPr lang="de-CH" dirty="0" smtClean="0"/>
              <a:t>: Identifikation der starken Wertdimensionen, wichtigen Zielsegmenten, tragenden Organisationsprozessen und </a:t>
            </a:r>
            <a:r>
              <a:rPr lang="de-CH" dirty="0" smtClean="0"/>
              <a:t>P</a:t>
            </a:r>
            <a:r>
              <a:rPr lang="de-CH" dirty="0" smtClean="0"/>
              <a:t>roduktschwerpunkten durch 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 </a:t>
            </a:r>
            <a:r>
              <a:rPr lang="de-CH" dirty="0" smtClean="0"/>
              <a:t>- </a:t>
            </a:r>
            <a:r>
              <a:rPr lang="de-CH" dirty="0" smtClean="0"/>
              <a:t>Analyse von Kernunterlagen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 - Interviews mit </a:t>
            </a:r>
            <a:r>
              <a:rPr lang="de-CH" dirty="0" smtClean="0"/>
              <a:t>Fachkräften und Leistungsträgern </a:t>
            </a:r>
            <a:r>
              <a:rPr lang="de-CH" dirty="0" smtClean="0"/>
              <a:t>in der </a:t>
            </a:r>
            <a:r>
              <a:rPr lang="de-CH" dirty="0" smtClean="0"/>
              <a:t>Region 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 - </a:t>
            </a:r>
            <a:r>
              <a:rPr lang="de-CH" dirty="0" smtClean="0"/>
              <a:t>Ev. Konsolidierung </a:t>
            </a:r>
            <a:r>
              <a:rPr lang="de-CH" dirty="0" smtClean="0"/>
              <a:t>in einem </a:t>
            </a:r>
            <a:r>
              <a:rPr lang="de-CH" dirty="0" smtClean="0"/>
              <a:t>Workshop</a:t>
            </a:r>
            <a:r>
              <a:rPr lang="de-CH" dirty="0" smtClean="0"/>
              <a:t/>
            </a:r>
            <a:br>
              <a:rPr lang="de-CH" dirty="0" smtClean="0"/>
            </a:br>
            <a:endParaRPr lang="de-CH" dirty="0" smtClean="0"/>
          </a:p>
          <a:p>
            <a:pPr marL="342900" indent="-342900">
              <a:buFont typeface="+mj-lt"/>
              <a:buAutoNum type="arabicPeriod"/>
            </a:pPr>
            <a:r>
              <a:rPr lang="de-CH" dirty="0" smtClean="0"/>
              <a:t>Gestaltung </a:t>
            </a:r>
            <a:r>
              <a:rPr lang="de-CH" b="1" dirty="0" smtClean="0"/>
              <a:t>Soll-Zustandes</a:t>
            </a:r>
            <a:r>
              <a:rPr lang="de-CH" dirty="0" smtClean="0"/>
              <a:t>: Neue Botschaften </a:t>
            </a:r>
            <a:r>
              <a:rPr lang="de-CH" dirty="0"/>
              <a:t>/</a:t>
            </a:r>
            <a:r>
              <a:rPr lang="de-CH" dirty="0" smtClean="0"/>
              <a:t> Wertgenerierung / Organisation durch</a:t>
            </a:r>
            <a:br>
              <a:rPr lang="de-CH" dirty="0" smtClean="0"/>
            </a:br>
            <a:r>
              <a:rPr lang="de-CH" dirty="0" smtClean="0"/>
              <a:t>2 bis 3 Iterationen von 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- Informationssammelnde Interviews mit Fachkräften und Leistungsträgern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- </a:t>
            </a:r>
            <a:r>
              <a:rPr lang="de-CH" dirty="0" smtClean="0"/>
              <a:t>Grobgestaltende Workshops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- Ausarbeitung/Verfeinerung des Soll-Zustandes in Kleingruppen</a:t>
            </a:r>
            <a:br>
              <a:rPr lang="de-CH" dirty="0" smtClean="0"/>
            </a:br>
            <a:r>
              <a:rPr lang="de-CH" dirty="0" smtClean="0"/>
              <a:t>- Priorisierung der Einführung der Elemente des Soll-Zustandes</a:t>
            </a:r>
            <a:r>
              <a:rPr lang="de-CH" dirty="0" smtClean="0"/>
              <a:t> </a:t>
            </a:r>
            <a:r>
              <a:rPr lang="de-CH" dirty="0"/>
              <a:t/>
            </a:r>
            <a:br>
              <a:rPr lang="de-CH" dirty="0"/>
            </a:br>
            <a:endParaRPr lang="de-CH" dirty="0" smtClean="0"/>
          </a:p>
          <a:p>
            <a:pPr marL="342900" indent="-342900">
              <a:buFont typeface="+mj-lt"/>
              <a:buAutoNum type="arabicPeriod"/>
            </a:pPr>
            <a:endParaRPr lang="de-CH" sz="1600" dirty="0" smtClean="0"/>
          </a:p>
          <a:p>
            <a:r>
              <a:rPr lang="de-CH" sz="1600" dirty="0"/>
              <a:t>* Die gleichen Personen machen im Projekt von Analyse bis zur Übergabe ins Tagesgeschäft mit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692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689"/>
    </mc:Choice>
    <mc:Fallback xmlns="">
      <p:transition xmlns:p14="http://schemas.microsoft.com/office/powerpoint/2010/main" spd="slow" advTm="6368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4016" y="355600"/>
            <a:ext cx="8036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 smtClean="0">
                <a:solidFill>
                  <a:srgbClr val="376092"/>
                </a:solidFill>
              </a:rPr>
              <a:t>Projektphasen 4</a:t>
            </a:r>
            <a:r>
              <a:rPr lang="de-CH" sz="2400" b="1" dirty="0" smtClean="0">
                <a:solidFill>
                  <a:srgbClr val="376092"/>
                </a:solidFill>
              </a:rPr>
              <a:t> – 6: Zwei Einführungsrunden und Abschluss*</a:t>
            </a:r>
            <a:endParaRPr lang="de-CH" sz="2400" b="1" dirty="0">
              <a:solidFill>
                <a:srgbClr val="37609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146800" y="6356350"/>
            <a:ext cx="2133600" cy="365125"/>
          </a:xfrm>
        </p:spPr>
        <p:txBody>
          <a:bodyPr/>
          <a:lstStyle/>
          <a:p>
            <a:fld id="{B0FBCA51-B7B3-D942-BAF7-C6738ECF227F}" type="slidenum">
              <a:rPr lang="de-CH" smtClean="0"/>
              <a:t>16</a:t>
            </a:fld>
            <a:endParaRPr lang="de-CH"/>
          </a:p>
        </p:txBody>
      </p:sp>
      <p:sp>
        <p:nvSpPr>
          <p:cNvPr id="32" name="TextBox 31"/>
          <p:cNvSpPr txBox="1"/>
          <p:nvPr/>
        </p:nvSpPr>
        <p:spPr>
          <a:xfrm>
            <a:off x="330200" y="1055132"/>
            <a:ext cx="8585200" cy="504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de-CH" dirty="0" smtClean="0"/>
              <a:t>Einführungsrunde 1: </a:t>
            </a:r>
            <a:r>
              <a:rPr lang="de-CH" b="1" dirty="0" smtClean="0"/>
              <a:t>Top-Prioritäten </a:t>
            </a:r>
            <a:r>
              <a:rPr lang="de-CH" dirty="0" smtClean="0"/>
              <a:t>im Soll-Zustand</a:t>
            </a:r>
            <a:br>
              <a:rPr lang="de-CH" dirty="0" smtClean="0"/>
            </a:br>
            <a:r>
              <a:rPr lang="de-CH" dirty="0" smtClean="0"/>
              <a:t>- Plan: Massnahmen, Zeitplan, Ressourcenbedarf und Ziele definieren</a:t>
            </a:r>
            <a:br>
              <a:rPr lang="de-CH" dirty="0" smtClean="0"/>
            </a:br>
            <a:r>
              <a:rPr lang="de-CH" dirty="0" smtClean="0"/>
              <a:t>- Do: Massnahmen umsetzen</a:t>
            </a:r>
            <a:br>
              <a:rPr lang="de-CH" dirty="0" smtClean="0"/>
            </a:br>
            <a:r>
              <a:rPr lang="de-CH" dirty="0" smtClean="0"/>
              <a:t>- Check: Ressourceneinsatz, Timing und Zielerreichung kontrollieren</a:t>
            </a:r>
            <a:br>
              <a:rPr lang="de-CH" dirty="0" smtClean="0"/>
            </a:br>
            <a:r>
              <a:rPr lang="de-CH" dirty="0" smtClean="0"/>
              <a:t>- </a:t>
            </a:r>
            <a:r>
              <a:rPr lang="de-CH" dirty="0" err="1" smtClean="0"/>
              <a:t>Act</a:t>
            </a:r>
            <a:r>
              <a:rPr lang="de-CH" dirty="0" smtClean="0"/>
              <a:t>: Massnahmen und Ziele anpassen</a:t>
            </a:r>
          </a:p>
          <a:p>
            <a:pPr marL="342900" indent="-342900">
              <a:buFont typeface="+mj-lt"/>
              <a:buAutoNum type="arabicPeriod" startAt="4"/>
            </a:pPr>
            <a:endParaRPr lang="de-CH" dirty="0"/>
          </a:p>
          <a:p>
            <a:pPr marL="342900" indent="-342900">
              <a:buFont typeface="+mj-lt"/>
              <a:buAutoNum type="arabicPeriod" startAt="4"/>
            </a:pPr>
            <a:r>
              <a:rPr lang="de-CH" dirty="0" smtClean="0"/>
              <a:t>Einführungsrunde 2: </a:t>
            </a:r>
            <a:r>
              <a:rPr lang="de-CH" b="1" dirty="0" smtClean="0"/>
              <a:t>Ausstehende Top- sowie Mittel-Prioritäten </a:t>
            </a:r>
            <a:r>
              <a:rPr lang="de-CH" dirty="0" smtClean="0"/>
              <a:t>im Soll-Zustand 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 </a:t>
            </a:r>
            <a:r>
              <a:rPr lang="de-CH" dirty="0" smtClean="0"/>
              <a:t>- </a:t>
            </a:r>
            <a:r>
              <a:rPr lang="de-CH" dirty="0" smtClean="0"/>
              <a:t>Plan, Do, Check, </a:t>
            </a:r>
            <a:r>
              <a:rPr lang="de-CH" dirty="0" err="1" smtClean="0"/>
              <a:t>Act</a:t>
            </a:r>
            <a:r>
              <a:rPr lang="de-CH" dirty="0" smtClean="0"/>
              <a:t> wie oben</a:t>
            </a:r>
            <a:r>
              <a:rPr lang="de-CH" dirty="0" smtClean="0"/>
              <a:t/>
            </a:r>
            <a:br>
              <a:rPr lang="de-CH" dirty="0" smtClean="0"/>
            </a:br>
            <a:endParaRPr lang="de-CH" dirty="0" smtClean="0"/>
          </a:p>
          <a:p>
            <a:pPr marL="342900" indent="-342900">
              <a:buFont typeface="+mj-lt"/>
              <a:buAutoNum type="arabicPeriod" startAt="4"/>
            </a:pPr>
            <a:r>
              <a:rPr lang="de-CH" dirty="0" smtClean="0"/>
              <a:t>Abschluss: </a:t>
            </a:r>
            <a:r>
              <a:rPr lang="de-CH" b="1" dirty="0" smtClean="0"/>
              <a:t>Ausstehende Top-/Mitte- sowie Tief-Prioritäten</a:t>
            </a:r>
            <a:r>
              <a:rPr lang="de-CH" dirty="0" smtClean="0"/>
              <a:t> im Soll-Zustand; </a:t>
            </a:r>
            <a:br>
              <a:rPr lang="de-CH" dirty="0" smtClean="0"/>
            </a:br>
            <a:r>
              <a:rPr lang="de-CH" dirty="0" smtClean="0"/>
              <a:t>im Rahmen der </a:t>
            </a:r>
            <a:r>
              <a:rPr lang="de-CH" b="1" dirty="0" smtClean="0"/>
              <a:t>Übergabe ins Tagesgeschäft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/>
              <a:t>- Plan, Do, Check, </a:t>
            </a:r>
            <a:r>
              <a:rPr lang="de-CH" dirty="0" err="1"/>
              <a:t>Act</a:t>
            </a:r>
            <a:r>
              <a:rPr lang="de-CH" dirty="0"/>
              <a:t> wie oben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- Informationen und Weiterbildung des Personals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- </a:t>
            </a:r>
            <a:r>
              <a:rPr lang="de-CH" dirty="0" smtClean="0"/>
              <a:t>Sicherstellung der </a:t>
            </a:r>
            <a:r>
              <a:rPr lang="de-CH" dirty="0" smtClean="0"/>
              <a:t>Basis für das Skalieren/Roll-out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- </a:t>
            </a:r>
            <a:r>
              <a:rPr lang="de-CH" dirty="0" smtClean="0"/>
              <a:t> </a:t>
            </a:r>
            <a:r>
              <a:rPr lang="de-CH" dirty="0"/>
              <a:t/>
            </a:r>
            <a:br>
              <a:rPr lang="de-CH" dirty="0"/>
            </a:br>
            <a:endParaRPr lang="de-CH" dirty="0" smtClean="0"/>
          </a:p>
          <a:p>
            <a:endParaRPr lang="de-CH" dirty="0" smtClean="0"/>
          </a:p>
          <a:p>
            <a:r>
              <a:rPr lang="de-CH" sz="1600" dirty="0" smtClean="0"/>
              <a:t>* Die gleichen Personen machen im Projekt von Analyse bis zur Übergabe ins Tagesgeschäft mit</a:t>
            </a:r>
            <a:endParaRPr lang="de-CH" sz="16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671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689"/>
    </mc:Choice>
    <mc:Fallback xmlns="">
      <p:transition xmlns:p14="http://schemas.microsoft.com/office/powerpoint/2010/main" spd="slow" advTm="6368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6400" y="355600"/>
            <a:ext cx="864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solidFill>
                  <a:srgbClr val="376092"/>
                </a:solidFill>
              </a:rPr>
              <a:t>Belebung einer Bergregion</a:t>
            </a:r>
            <a:r>
              <a:rPr lang="de-CH" sz="2400" b="1" dirty="0" smtClean="0">
                <a:solidFill>
                  <a:srgbClr val="376092"/>
                </a:solidFill>
              </a:rPr>
              <a:t>: </a:t>
            </a:r>
            <a:r>
              <a:rPr lang="de-CH" sz="2400" b="1" dirty="0" smtClean="0">
                <a:solidFill>
                  <a:srgbClr val="376092"/>
                </a:solidFill>
              </a:rPr>
              <a:t>Fünf Sitzungen</a:t>
            </a:r>
            <a:endParaRPr lang="de-CH" sz="2400" b="1" dirty="0">
              <a:solidFill>
                <a:srgbClr val="37609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362700" y="6356350"/>
            <a:ext cx="2133600" cy="365125"/>
          </a:xfrm>
        </p:spPr>
        <p:txBody>
          <a:bodyPr/>
          <a:lstStyle/>
          <a:p>
            <a:fld id="{B0FBCA51-B7B3-D942-BAF7-C6738ECF227F}" type="slidenum">
              <a:rPr lang="de-CH" smtClean="0"/>
              <a:t>17</a:t>
            </a:fld>
            <a:endParaRPr lang="de-CH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92200" y="1346200"/>
            <a:ext cx="0" cy="4552950"/>
          </a:xfrm>
          <a:prstGeom prst="straightConnector1">
            <a:avLst/>
          </a:prstGeom>
          <a:ln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087967" y="5899150"/>
            <a:ext cx="7607300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4035" y="1586636"/>
            <a:ext cx="8515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CH" sz="1600" smtClean="0"/>
              <a:t>Zustim-</a:t>
            </a:r>
          </a:p>
          <a:p>
            <a:pPr algn="r"/>
            <a:r>
              <a:rPr lang="de-CH" sz="1600" smtClean="0"/>
              <a:t>mung /</a:t>
            </a:r>
          </a:p>
          <a:p>
            <a:pPr algn="r"/>
            <a:r>
              <a:rPr lang="de-CH" sz="1600" smtClean="0"/>
              <a:t>Umfang</a:t>
            </a:r>
            <a:endParaRPr lang="de-CH" sz="1600"/>
          </a:p>
        </p:txBody>
      </p:sp>
      <p:sp>
        <p:nvSpPr>
          <p:cNvPr id="25" name="TextBox 24"/>
          <p:cNvSpPr txBox="1"/>
          <p:nvPr/>
        </p:nvSpPr>
        <p:spPr>
          <a:xfrm>
            <a:off x="553630" y="3094891"/>
            <a:ext cx="587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CH" sz="1600" smtClean="0"/>
              <a:t>SOLL</a:t>
            </a:r>
            <a:endParaRPr lang="de-CH" sz="1600"/>
          </a:p>
        </p:txBody>
      </p:sp>
      <p:sp>
        <p:nvSpPr>
          <p:cNvPr id="35" name="TextBox 34"/>
          <p:cNvSpPr txBox="1"/>
          <p:nvPr/>
        </p:nvSpPr>
        <p:spPr>
          <a:xfrm>
            <a:off x="6101953" y="5858939"/>
            <a:ext cx="14884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smtClean="0"/>
              <a:t>6 – 18 </a:t>
            </a:r>
          </a:p>
          <a:p>
            <a:pPr algn="ctr"/>
            <a:r>
              <a:rPr lang="de-CH" sz="1600" smtClean="0"/>
              <a:t>Monate</a:t>
            </a:r>
          </a:p>
        </p:txBody>
      </p:sp>
      <p:sp>
        <p:nvSpPr>
          <p:cNvPr id="44" name="Rounded Rectangle 43"/>
          <p:cNvSpPr/>
          <p:nvPr/>
        </p:nvSpPr>
        <p:spPr>
          <a:xfrm rot="16200000">
            <a:off x="6942679" y="4770977"/>
            <a:ext cx="1334929" cy="400713"/>
          </a:xfrm>
          <a:prstGeom prst="roundRect">
            <a:avLst>
              <a:gd name="adj" fmla="val 43416"/>
            </a:avLst>
          </a:prstGeom>
          <a:solidFill>
            <a:schemeClr val="tx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3" name="TextBox 42"/>
          <p:cNvSpPr txBox="1"/>
          <p:nvPr/>
        </p:nvSpPr>
        <p:spPr>
          <a:xfrm rot="16200000">
            <a:off x="7074533" y="4839333"/>
            <a:ext cx="1031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smtClean="0"/>
              <a:t>Sitzung 5</a:t>
            </a:r>
          </a:p>
        </p:txBody>
      </p:sp>
      <p:sp>
        <p:nvSpPr>
          <p:cNvPr id="45" name="Pentagon 44"/>
          <p:cNvSpPr/>
          <p:nvPr/>
        </p:nvSpPr>
        <p:spPr>
          <a:xfrm>
            <a:off x="6286500" y="4316571"/>
            <a:ext cx="1108739" cy="725042"/>
          </a:xfrm>
          <a:prstGeom prst="homePlat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6" name="TextBox 55"/>
          <p:cNvSpPr txBox="1"/>
          <p:nvPr/>
        </p:nvSpPr>
        <p:spPr>
          <a:xfrm>
            <a:off x="6261100" y="5211345"/>
            <a:ext cx="1337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smtClean="0"/>
              <a:t>Erkenntnisse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428215" y="4334758"/>
            <a:ext cx="625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smtClean="0"/>
              <a:t>Plan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756401" y="4487158"/>
            <a:ext cx="4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smtClean="0"/>
              <a:t>Do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428215" y="4652258"/>
            <a:ext cx="681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smtClean="0"/>
              <a:t>Check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235700" y="4487158"/>
            <a:ext cx="5125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smtClean="0"/>
              <a:t>Act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540720" y="4550658"/>
            <a:ext cx="1209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smtClean="0"/>
              <a:t>Evaluation</a:t>
            </a:r>
          </a:p>
        </p:txBody>
      </p:sp>
      <p:sp>
        <p:nvSpPr>
          <p:cNvPr id="73" name="Pentagon 72"/>
          <p:cNvSpPr/>
          <p:nvPr/>
        </p:nvSpPr>
        <p:spPr>
          <a:xfrm>
            <a:off x="7823200" y="4926171"/>
            <a:ext cx="1108739" cy="725042"/>
          </a:xfrm>
          <a:prstGeom prst="homePlat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2" name="TextBox 41"/>
          <p:cNvSpPr txBox="1"/>
          <p:nvPr/>
        </p:nvSpPr>
        <p:spPr>
          <a:xfrm>
            <a:off x="7835901" y="4991535"/>
            <a:ext cx="12191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smtClean="0"/>
              <a:t>Tages- </a:t>
            </a:r>
            <a:br>
              <a:rPr lang="de-CH" sz="1600" smtClean="0"/>
            </a:br>
            <a:r>
              <a:rPr lang="de-CH" sz="1600" smtClean="0"/>
              <a:t>geschäft</a:t>
            </a:r>
          </a:p>
        </p:txBody>
      </p:sp>
      <p:sp>
        <p:nvSpPr>
          <p:cNvPr id="74" name="Rounded Rectangle 73"/>
          <p:cNvSpPr/>
          <p:nvPr/>
        </p:nvSpPr>
        <p:spPr>
          <a:xfrm rot="16200000">
            <a:off x="5393279" y="4047077"/>
            <a:ext cx="1334929" cy="400713"/>
          </a:xfrm>
          <a:prstGeom prst="roundRect">
            <a:avLst>
              <a:gd name="adj" fmla="val 43416"/>
            </a:avLst>
          </a:prstGeom>
          <a:solidFill>
            <a:schemeClr val="tx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5" name="TextBox 74"/>
          <p:cNvSpPr txBox="1"/>
          <p:nvPr/>
        </p:nvSpPr>
        <p:spPr>
          <a:xfrm rot="16200000">
            <a:off x="5525133" y="4115433"/>
            <a:ext cx="1031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smtClean="0"/>
              <a:t>Sitzung 4</a:t>
            </a:r>
          </a:p>
        </p:txBody>
      </p:sp>
      <p:sp>
        <p:nvSpPr>
          <p:cNvPr id="76" name="Pentagon 75"/>
          <p:cNvSpPr/>
          <p:nvPr/>
        </p:nvSpPr>
        <p:spPr>
          <a:xfrm>
            <a:off x="4737100" y="3592671"/>
            <a:ext cx="1108739" cy="725042"/>
          </a:xfrm>
          <a:prstGeom prst="homePlat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7" name="TextBox 76"/>
          <p:cNvSpPr txBox="1"/>
          <p:nvPr/>
        </p:nvSpPr>
        <p:spPr>
          <a:xfrm>
            <a:off x="5067301" y="4487445"/>
            <a:ext cx="10071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dirty="0" smtClean="0"/>
              <a:t>Nächste</a:t>
            </a:r>
          </a:p>
          <a:p>
            <a:pPr algn="ctr"/>
            <a:r>
              <a:rPr lang="de-CH" sz="1600" dirty="0" smtClean="0"/>
              <a:t>Schritte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878815" y="3610858"/>
            <a:ext cx="625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smtClean="0"/>
              <a:t>Plan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207001" y="3763258"/>
            <a:ext cx="4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smtClean="0"/>
              <a:t>Do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878815" y="3928358"/>
            <a:ext cx="681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smtClean="0"/>
              <a:t>Check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686300" y="3763258"/>
            <a:ext cx="5125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smtClean="0"/>
              <a:t>Act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991320" y="3826758"/>
            <a:ext cx="1209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smtClean="0"/>
              <a:t>Evaluation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53952" y="5041897"/>
            <a:ext cx="10013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CH" sz="1600" smtClean="0"/>
              <a:t>Abschluss</a:t>
            </a:r>
            <a:endParaRPr lang="de-CH" sz="1600"/>
          </a:p>
        </p:txBody>
      </p:sp>
      <p:sp>
        <p:nvSpPr>
          <p:cNvPr id="84" name="TextBox 83"/>
          <p:cNvSpPr txBox="1"/>
          <p:nvPr/>
        </p:nvSpPr>
        <p:spPr>
          <a:xfrm>
            <a:off x="39713" y="4406759"/>
            <a:ext cx="110328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CH" sz="1600" dirty="0" smtClean="0"/>
              <a:t>Einführung</a:t>
            </a:r>
            <a:br>
              <a:rPr lang="de-CH" sz="1600" dirty="0" smtClean="0"/>
            </a:br>
            <a:r>
              <a:rPr lang="de-CH" sz="1600" dirty="0" smtClean="0"/>
              <a:t>2. Runde</a:t>
            </a:r>
            <a:endParaRPr lang="de-CH" sz="1600" dirty="0"/>
          </a:p>
        </p:txBody>
      </p:sp>
      <p:sp>
        <p:nvSpPr>
          <p:cNvPr id="86" name="TextBox 85"/>
          <p:cNvSpPr txBox="1"/>
          <p:nvPr/>
        </p:nvSpPr>
        <p:spPr>
          <a:xfrm>
            <a:off x="26661" y="3682136"/>
            <a:ext cx="110328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CH" sz="1600" dirty="0" smtClean="0"/>
              <a:t>Einführung</a:t>
            </a:r>
            <a:br>
              <a:rPr lang="de-CH" sz="1600" dirty="0" smtClean="0"/>
            </a:br>
            <a:r>
              <a:rPr lang="de-CH" sz="1600" dirty="0" smtClean="0"/>
              <a:t>1. Runde</a:t>
            </a:r>
            <a:endParaRPr lang="de-CH" sz="1600" dirty="0"/>
          </a:p>
        </p:txBody>
      </p:sp>
      <p:sp>
        <p:nvSpPr>
          <p:cNvPr id="90" name="Rounded Rectangle 89"/>
          <p:cNvSpPr/>
          <p:nvPr/>
        </p:nvSpPr>
        <p:spPr>
          <a:xfrm rot="16200000">
            <a:off x="3843879" y="3395081"/>
            <a:ext cx="1334929" cy="400713"/>
          </a:xfrm>
          <a:prstGeom prst="roundRect">
            <a:avLst>
              <a:gd name="adj" fmla="val 43416"/>
            </a:avLst>
          </a:prstGeom>
          <a:solidFill>
            <a:schemeClr val="tx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1" name="TextBox 90"/>
          <p:cNvSpPr txBox="1"/>
          <p:nvPr/>
        </p:nvSpPr>
        <p:spPr>
          <a:xfrm rot="16200000">
            <a:off x="3975733" y="3463437"/>
            <a:ext cx="1031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smtClean="0"/>
              <a:t>Sitzung 3</a:t>
            </a:r>
          </a:p>
        </p:txBody>
      </p:sp>
      <p:sp>
        <p:nvSpPr>
          <p:cNvPr id="92" name="Pentagon 91"/>
          <p:cNvSpPr/>
          <p:nvPr/>
        </p:nvSpPr>
        <p:spPr>
          <a:xfrm>
            <a:off x="3200400" y="2940675"/>
            <a:ext cx="1108739" cy="725042"/>
          </a:xfrm>
          <a:prstGeom prst="homePlat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3" name="TextBox 92"/>
          <p:cNvSpPr txBox="1"/>
          <p:nvPr/>
        </p:nvSpPr>
        <p:spPr>
          <a:xfrm>
            <a:off x="3619501" y="3759249"/>
            <a:ext cx="9182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dirty="0" smtClean="0"/>
              <a:t>Nächste</a:t>
            </a:r>
          </a:p>
          <a:p>
            <a:pPr algn="ctr"/>
            <a:r>
              <a:rPr lang="de-CH" sz="1600" dirty="0" smtClean="0"/>
              <a:t>Schritte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071576" y="2952334"/>
            <a:ext cx="1108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smtClean="0"/>
              <a:t>Interviews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035301" y="3229858"/>
            <a:ext cx="1269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smtClean="0"/>
              <a:t>Workshops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429220" y="3149362"/>
            <a:ext cx="1209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smtClean="0"/>
              <a:t>Evaluation</a:t>
            </a:r>
          </a:p>
        </p:txBody>
      </p:sp>
      <p:sp>
        <p:nvSpPr>
          <p:cNvPr id="102" name="Rounded Rectangle 101"/>
          <p:cNvSpPr/>
          <p:nvPr/>
        </p:nvSpPr>
        <p:spPr>
          <a:xfrm rot="16200000">
            <a:off x="2345279" y="2747381"/>
            <a:ext cx="1334929" cy="400713"/>
          </a:xfrm>
          <a:prstGeom prst="roundRect">
            <a:avLst>
              <a:gd name="adj" fmla="val 43416"/>
            </a:avLst>
          </a:prstGeom>
          <a:solidFill>
            <a:schemeClr val="tx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2477133" y="2815737"/>
            <a:ext cx="1031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smtClean="0"/>
              <a:t>Sitzung 2</a:t>
            </a:r>
          </a:p>
        </p:txBody>
      </p:sp>
      <p:sp>
        <p:nvSpPr>
          <p:cNvPr id="104" name="Pentagon 103"/>
          <p:cNvSpPr/>
          <p:nvPr/>
        </p:nvSpPr>
        <p:spPr>
          <a:xfrm>
            <a:off x="2184400" y="2292975"/>
            <a:ext cx="626139" cy="725042"/>
          </a:xfrm>
          <a:prstGeom prst="homePlat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5" name="TextBox 104"/>
          <p:cNvSpPr txBox="1"/>
          <p:nvPr/>
        </p:nvSpPr>
        <p:spPr>
          <a:xfrm>
            <a:off x="2082801" y="3111549"/>
            <a:ext cx="9563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dirty="0" smtClean="0"/>
              <a:t>Nächste</a:t>
            </a:r>
          </a:p>
          <a:p>
            <a:pPr algn="ctr"/>
            <a:r>
              <a:rPr lang="de-CH" sz="1600" dirty="0" smtClean="0"/>
              <a:t>Schritte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082800" y="2355434"/>
            <a:ext cx="68781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dirty="0" smtClean="0"/>
              <a:t>Inter-</a:t>
            </a:r>
          </a:p>
          <a:p>
            <a:pPr algn="ctr"/>
            <a:r>
              <a:rPr lang="de-CH" sz="1600" dirty="0" err="1" smtClean="0"/>
              <a:t>views</a:t>
            </a:r>
            <a:endParaRPr lang="de-CH" sz="1600" dirty="0" smtClean="0"/>
          </a:p>
        </p:txBody>
      </p:sp>
      <p:sp>
        <p:nvSpPr>
          <p:cNvPr id="108" name="TextBox 107"/>
          <p:cNvSpPr txBox="1"/>
          <p:nvPr/>
        </p:nvSpPr>
        <p:spPr>
          <a:xfrm>
            <a:off x="2945335" y="2433935"/>
            <a:ext cx="1209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smtClean="0"/>
              <a:t>Evaluation</a:t>
            </a:r>
          </a:p>
        </p:txBody>
      </p:sp>
      <p:sp>
        <p:nvSpPr>
          <p:cNvPr id="109" name="Rounded Rectangle 108"/>
          <p:cNvSpPr/>
          <p:nvPr/>
        </p:nvSpPr>
        <p:spPr>
          <a:xfrm rot="16200000">
            <a:off x="1303879" y="2074281"/>
            <a:ext cx="1334929" cy="400713"/>
          </a:xfrm>
          <a:prstGeom prst="roundRect">
            <a:avLst>
              <a:gd name="adj" fmla="val 43416"/>
            </a:avLst>
          </a:prstGeom>
          <a:solidFill>
            <a:schemeClr val="tx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0" name="TextBox 109"/>
          <p:cNvSpPr txBox="1"/>
          <p:nvPr/>
        </p:nvSpPr>
        <p:spPr>
          <a:xfrm rot="16200000">
            <a:off x="1435733" y="2142637"/>
            <a:ext cx="1031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smtClean="0"/>
              <a:t>Sitzung 1</a:t>
            </a:r>
          </a:p>
        </p:txBody>
      </p:sp>
      <p:sp>
        <p:nvSpPr>
          <p:cNvPr id="111" name="Pentagon 110"/>
          <p:cNvSpPr/>
          <p:nvPr/>
        </p:nvSpPr>
        <p:spPr>
          <a:xfrm>
            <a:off x="1143000" y="1619875"/>
            <a:ext cx="626139" cy="725042"/>
          </a:xfrm>
          <a:prstGeom prst="homePlat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2" name="TextBox 111"/>
          <p:cNvSpPr txBox="1"/>
          <p:nvPr/>
        </p:nvSpPr>
        <p:spPr>
          <a:xfrm>
            <a:off x="1257299" y="2438449"/>
            <a:ext cx="740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smtClean="0"/>
              <a:t>Ziele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041400" y="1682334"/>
            <a:ext cx="68781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smtClean="0"/>
              <a:t>Inter-</a:t>
            </a:r>
          </a:p>
          <a:p>
            <a:pPr algn="ctr"/>
            <a:r>
              <a:rPr lang="de-CH" sz="1600" smtClean="0"/>
              <a:t>views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1917700" y="1773704"/>
            <a:ext cx="200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smtClean="0"/>
              <a:t>Grünes / Rotes Licht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711931" y="2489250"/>
            <a:ext cx="430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CH" sz="1600" smtClean="0"/>
              <a:t>IST</a:t>
            </a:r>
            <a:endParaRPr lang="de-CH" sz="1600"/>
          </a:p>
        </p:txBody>
      </p:sp>
      <p:cxnSp>
        <p:nvCxnSpPr>
          <p:cNvPr id="118" name="Straight Arrow Connector 117"/>
          <p:cNvCxnSpPr>
            <a:endCxn id="109" idx="1"/>
          </p:cNvCxnSpPr>
          <p:nvPr/>
        </p:nvCxnSpPr>
        <p:spPr>
          <a:xfrm flipH="1" flipV="1">
            <a:off x="1971344" y="2942102"/>
            <a:ext cx="9856" cy="2957048"/>
          </a:xfrm>
          <a:prstGeom prst="straightConnector1">
            <a:avLst/>
          </a:prstGeom>
          <a:ln w="12700" cmpd="sng"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102" idx="1"/>
          </p:cNvCxnSpPr>
          <p:nvPr/>
        </p:nvCxnSpPr>
        <p:spPr>
          <a:xfrm flipV="1">
            <a:off x="3009900" y="3615202"/>
            <a:ext cx="2844" cy="2283948"/>
          </a:xfrm>
          <a:prstGeom prst="straightConnector1">
            <a:avLst/>
          </a:prstGeom>
          <a:ln w="12700" cmpd="sng"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endCxn id="90" idx="1"/>
          </p:cNvCxnSpPr>
          <p:nvPr/>
        </p:nvCxnSpPr>
        <p:spPr>
          <a:xfrm flipH="1" flipV="1">
            <a:off x="4511344" y="4262902"/>
            <a:ext cx="7012" cy="1623548"/>
          </a:xfrm>
          <a:prstGeom prst="straightConnector1">
            <a:avLst/>
          </a:prstGeom>
          <a:ln w="12700" cmpd="sng"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V="1">
            <a:off x="6063588" y="4936002"/>
            <a:ext cx="0" cy="950448"/>
          </a:xfrm>
          <a:prstGeom prst="straightConnector1">
            <a:avLst/>
          </a:prstGeom>
          <a:ln w="12700" cmpd="sng"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endCxn id="44" idx="1"/>
          </p:cNvCxnSpPr>
          <p:nvPr/>
        </p:nvCxnSpPr>
        <p:spPr>
          <a:xfrm flipV="1">
            <a:off x="7610144" y="5638798"/>
            <a:ext cx="0" cy="260352"/>
          </a:xfrm>
          <a:prstGeom prst="straightConnector1">
            <a:avLst/>
          </a:prstGeom>
          <a:ln w="12700" cmpd="sng"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4552553" y="5858939"/>
            <a:ext cx="14884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smtClean="0"/>
              <a:t>1 – 6</a:t>
            </a:r>
          </a:p>
          <a:p>
            <a:pPr algn="ctr"/>
            <a:r>
              <a:rPr lang="de-CH" sz="1600" smtClean="0"/>
              <a:t>Monate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3003153" y="5858939"/>
            <a:ext cx="14884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smtClean="0"/>
              <a:t>1 – 3 </a:t>
            </a:r>
          </a:p>
          <a:p>
            <a:pPr algn="ctr"/>
            <a:r>
              <a:rPr lang="de-CH" sz="1600" smtClean="0"/>
              <a:t>Monate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758553" y="5858939"/>
            <a:ext cx="14884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smtClean="0"/>
              <a:t>1 – 3 </a:t>
            </a:r>
          </a:p>
          <a:p>
            <a:pPr algn="ctr"/>
            <a:r>
              <a:rPr lang="de-CH" sz="1600" smtClean="0"/>
              <a:t>Monate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1047353" y="5858939"/>
            <a:ext cx="99734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smtClean="0"/>
              <a:t>1 </a:t>
            </a:r>
            <a:br>
              <a:rPr lang="de-CH" sz="1600" smtClean="0"/>
            </a:br>
            <a:r>
              <a:rPr lang="de-CH" sz="1600" smtClean="0"/>
              <a:t>Woche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85416" y="969665"/>
            <a:ext cx="1124284" cy="514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20"/>
              </a:lnSpc>
            </a:pPr>
            <a:r>
              <a:rPr lang="de-CH" sz="1600" smtClean="0">
                <a:solidFill>
                  <a:schemeClr val="tx2">
                    <a:lumMod val="60000"/>
                    <a:lumOff val="40000"/>
                  </a:schemeClr>
                </a:solidFill>
                <a:cs typeface="Cambria"/>
              </a:rPr>
              <a:t>Rolle</a:t>
            </a:r>
            <a:br>
              <a:rPr lang="de-CH" sz="1600" smtClean="0">
                <a:solidFill>
                  <a:schemeClr val="tx2">
                    <a:lumMod val="60000"/>
                    <a:lumOff val="40000"/>
                  </a:schemeClr>
                </a:solidFill>
                <a:cs typeface="Cambria"/>
              </a:rPr>
            </a:br>
            <a:r>
              <a:rPr lang="de-CH" sz="1600" smtClean="0">
                <a:solidFill>
                  <a:schemeClr val="tx2">
                    <a:lumMod val="60000"/>
                    <a:lumOff val="40000"/>
                  </a:schemeClr>
                </a:solidFill>
                <a:cs typeface="Cambria"/>
              </a:rPr>
              <a:t>B. Wall</a:t>
            </a:r>
            <a:endParaRPr lang="de-CH" sz="1600" b="1">
              <a:solidFill>
                <a:srgbClr val="376092"/>
              </a:solidFill>
              <a:cs typeface="Cambria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399610" y="1079500"/>
            <a:ext cx="2029389" cy="306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20"/>
              </a:lnSpc>
            </a:pPr>
            <a:r>
              <a:rPr lang="de-CH" sz="1600" smtClean="0">
                <a:solidFill>
                  <a:schemeClr val="tx2">
                    <a:lumMod val="60000"/>
                    <a:lumOff val="40000"/>
                  </a:schemeClr>
                </a:solidFill>
                <a:cs typeface="Cambria"/>
              </a:rPr>
              <a:t>Projekt Co-Leitung</a:t>
            </a:r>
            <a:endParaRPr lang="de-CH" sz="1600" b="1">
              <a:solidFill>
                <a:srgbClr val="376092"/>
              </a:solidFill>
              <a:cs typeface="Cambria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419453" y="1079500"/>
            <a:ext cx="1871038" cy="306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20"/>
              </a:lnSpc>
            </a:pPr>
            <a:r>
              <a:rPr lang="de-CH" sz="1600" smtClean="0">
                <a:solidFill>
                  <a:schemeClr val="tx2">
                    <a:lumMod val="60000"/>
                    <a:lumOff val="40000"/>
                  </a:schemeClr>
                </a:solidFill>
                <a:cs typeface="Cambria"/>
              </a:rPr>
              <a:t>Projekt-Aufsicht</a:t>
            </a:r>
            <a:endParaRPr lang="de-CH" sz="1600" b="1">
              <a:solidFill>
                <a:srgbClr val="376092"/>
              </a:solidFill>
              <a:cs typeface="Cambria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3412065" y="1244600"/>
            <a:ext cx="2854988" cy="1270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50881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689"/>
    </mc:Choice>
    <mc:Fallback xmlns="">
      <p:transition xmlns:p14="http://schemas.microsoft.com/office/powerpoint/2010/main" spd="slow" advTm="6368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4016" y="355600"/>
            <a:ext cx="1697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376092"/>
                </a:solidFill>
                <a:latin typeface="Bauhaus 93"/>
                <a:cs typeface="Bauhaus 93"/>
              </a:rPr>
              <a:t>d</a:t>
            </a:r>
            <a:r>
              <a:rPr lang="en-GB" sz="2400" b="1" dirty="0" smtClean="0">
                <a:solidFill>
                  <a:srgbClr val="376092"/>
                </a:solidFill>
                <a:latin typeface="Bauhaus 93"/>
                <a:cs typeface="Bauhaus 93"/>
              </a:rPr>
              <a:t>imensions</a:t>
            </a:r>
            <a:endParaRPr lang="en-GB" sz="2400" b="1" dirty="0">
              <a:solidFill>
                <a:srgbClr val="376092"/>
              </a:solidFill>
              <a:latin typeface="Bauhaus 93"/>
              <a:cs typeface="Bauhaus 93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146800" y="6356350"/>
            <a:ext cx="2133600" cy="365125"/>
          </a:xfrm>
        </p:spPr>
        <p:txBody>
          <a:bodyPr/>
          <a:lstStyle/>
          <a:p>
            <a:fld id="{B0FBCA51-B7B3-D942-BAF7-C6738ECF227F}" type="slidenum">
              <a:rPr lang="de-CH" smtClean="0"/>
              <a:t>18</a:t>
            </a:fld>
            <a:endParaRPr lang="de-CH"/>
          </a:p>
        </p:txBody>
      </p:sp>
      <p:sp>
        <p:nvSpPr>
          <p:cNvPr id="32" name="TextBox 31"/>
          <p:cNvSpPr txBox="1"/>
          <p:nvPr/>
        </p:nvSpPr>
        <p:spPr>
          <a:xfrm>
            <a:off x="660401" y="1601232"/>
            <a:ext cx="3289299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Dimensions</a:t>
            </a:r>
            <a:endParaRPr lang="de-CH" dirty="0" smtClean="0"/>
          </a:p>
          <a:p>
            <a:r>
              <a:rPr lang="de-CH" dirty="0" smtClean="0"/>
              <a:t>Benjamin </a:t>
            </a:r>
            <a:r>
              <a:rPr lang="de-CH" dirty="0" smtClean="0"/>
              <a:t>Wall</a:t>
            </a:r>
          </a:p>
          <a:p>
            <a:r>
              <a:rPr lang="de-CH" dirty="0" smtClean="0"/>
              <a:t>Marktgasse 9</a:t>
            </a:r>
            <a:endParaRPr lang="de-CH" dirty="0" smtClean="0"/>
          </a:p>
          <a:p>
            <a:r>
              <a:rPr lang="de-CH" dirty="0" smtClean="0"/>
              <a:t>CH </a:t>
            </a:r>
            <a:r>
              <a:rPr lang="mr-IN" dirty="0" smtClean="0"/>
              <a:t>–</a:t>
            </a:r>
            <a:r>
              <a:rPr lang="de-CH" dirty="0" smtClean="0"/>
              <a:t> </a:t>
            </a:r>
            <a:r>
              <a:rPr lang="de-CH" dirty="0" smtClean="0"/>
              <a:t>8640 Rapperswil-Jona</a:t>
            </a:r>
            <a:endParaRPr lang="de-CH" dirty="0" smtClean="0"/>
          </a:p>
          <a:p>
            <a:r>
              <a:rPr lang="de-CH" dirty="0" smtClean="0"/>
              <a:t>Schweiz</a:t>
            </a:r>
          </a:p>
          <a:p>
            <a:endParaRPr lang="de-CH" dirty="0"/>
          </a:p>
          <a:p>
            <a:r>
              <a:rPr lang="de-CH" dirty="0" smtClean="0"/>
              <a:t>bwall@bluewin.ch</a:t>
            </a:r>
          </a:p>
          <a:p>
            <a:endParaRPr lang="de-CH" dirty="0"/>
          </a:p>
          <a:p>
            <a:r>
              <a:rPr lang="de-CH" dirty="0" smtClean="0"/>
              <a:t>+41 79 356 8733</a:t>
            </a:r>
          </a:p>
          <a:p>
            <a:endParaRPr lang="de-CH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711699" y="1601232"/>
            <a:ext cx="3975101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Websites:</a:t>
            </a:r>
            <a:endParaRPr lang="de-CH" b="1" dirty="0" smtClean="0"/>
          </a:p>
          <a:p>
            <a:r>
              <a:rPr lang="de-CH" dirty="0"/>
              <a:t>a</a:t>
            </a:r>
            <a:r>
              <a:rPr lang="de-CH" dirty="0" smtClean="0"/>
              <a:t>lpen5dwert.com</a:t>
            </a:r>
            <a:br>
              <a:rPr lang="de-CH" dirty="0" smtClean="0"/>
            </a:br>
            <a:r>
              <a:rPr lang="de-CH" dirty="0" smtClean="0"/>
              <a:t>5dvalue.com</a:t>
            </a:r>
            <a:endParaRPr lang="de-CH" dirty="0" smtClean="0"/>
          </a:p>
          <a:p>
            <a:endParaRPr lang="de-CH" dirty="0"/>
          </a:p>
          <a:p>
            <a:r>
              <a:rPr lang="de-CH" b="1" dirty="0" smtClean="0"/>
              <a:t>YouTube Channel:</a:t>
            </a:r>
          </a:p>
          <a:p>
            <a:r>
              <a:rPr lang="en-US" dirty="0"/>
              <a:t>Five Dimensions of Value	</a:t>
            </a:r>
            <a:br>
              <a:rPr lang="en-US" dirty="0"/>
            </a:br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/channel/</a:t>
            </a:r>
            <a:r>
              <a:rPr lang="en-US" dirty="0" err="1"/>
              <a:t>UChcDSAHOZpnpVRWegVByfnA</a:t>
            </a:r>
            <a:r>
              <a:rPr lang="en-US" dirty="0"/>
              <a:t> </a:t>
            </a:r>
            <a:endParaRPr lang="de-CH" dirty="0"/>
          </a:p>
          <a:p>
            <a:endParaRPr lang="de-CH" dirty="0" smtClean="0"/>
          </a:p>
          <a:p>
            <a:r>
              <a:rPr lang="de-CH" b="1" dirty="0" smtClean="0"/>
              <a:t>Company Page:</a:t>
            </a:r>
          </a:p>
          <a:p>
            <a:r>
              <a:rPr lang="de-CH" dirty="0"/>
              <a:t>https://</a:t>
            </a:r>
            <a:r>
              <a:rPr lang="de-CH" dirty="0" err="1"/>
              <a:t>www.linkedin.com</a:t>
            </a:r>
            <a:r>
              <a:rPr lang="de-CH" dirty="0"/>
              <a:t>/</a:t>
            </a:r>
            <a:r>
              <a:rPr lang="de-CH" dirty="0" err="1"/>
              <a:t>company</a:t>
            </a:r>
            <a:r>
              <a:rPr lang="de-CH" dirty="0"/>
              <a:t>/dimensions-</a:t>
            </a:r>
            <a:r>
              <a:rPr lang="de-CH" dirty="0" err="1"/>
              <a:t>of</a:t>
            </a:r>
            <a:r>
              <a:rPr lang="de-CH" dirty="0"/>
              <a:t>-</a:t>
            </a:r>
            <a:r>
              <a:rPr lang="de-CH" dirty="0" err="1"/>
              <a:t>value</a:t>
            </a:r>
            <a:r>
              <a:rPr lang="de-CH" dirty="0" smtClean="0"/>
              <a:t>/</a:t>
            </a:r>
          </a:p>
          <a:p>
            <a:endParaRPr lang="de-CH" dirty="0" smtClean="0"/>
          </a:p>
          <a:p>
            <a:r>
              <a:rPr lang="de-CH" b="1" dirty="0" smtClean="0"/>
              <a:t>Individual Page:</a:t>
            </a:r>
          </a:p>
          <a:p>
            <a:r>
              <a:rPr lang="de-CH" dirty="0"/>
              <a:t>https://</a:t>
            </a:r>
            <a:r>
              <a:rPr lang="de-CH" dirty="0" err="1"/>
              <a:t>www.linkedin.com</a:t>
            </a:r>
            <a:r>
              <a:rPr lang="de-CH" dirty="0"/>
              <a:t>/in/benjamin-wall-53620a4/</a:t>
            </a:r>
            <a:endParaRPr lang="de-CH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069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689"/>
    </mc:Choice>
    <mc:Fallback xmlns="">
      <p:transition xmlns:p14="http://schemas.microsoft.com/office/powerpoint/2010/main" spd="slow" advTm="6368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2416" y="266700"/>
            <a:ext cx="1154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 smtClean="0">
                <a:solidFill>
                  <a:srgbClr val="376092"/>
                </a:solidFill>
              </a:rPr>
              <a:t>Agenda</a:t>
            </a:r>
            <a:endParaRPr lang="de-CH" sz="2400" b="1" dirty="0">
              <a:solidFill>
                <a:srgbClr val="37609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CA51-B7B3-D942-BAF7-C6738ECF227F}" type="slidenum">
              <a:rPr lang="de-CH" smtClean="0"/>
              <a:t>2</a:t>
            </a:fld>
            <a:endParaRPr lang="de-CH"/>
          </a:p>
        </p:txBody>
      </p:sp>
      <p:sp>
        <p:nvSpPr>
          <p:cNvPr id="113" name="TextBox 112"/>
          <p:cNvSpPr txBox="1"/>
          <p:nvPr/>
        </p:nvSpPr>
        <p:spPr>
          <a:xfrm>
            <a:off x="660400" y="1172170"/>
            <a:ext cx="8026400" cy="4893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/>
              <a:t>Thema												Seite</a:t>
            </a:r>
          </a:p>
          <a:p>
            <a:endParaRPr lang="de-CH" dirty="0" smtClean="0"/>
          </a:p>
          <a:p>
            <a:pPr marL="342900" indent="-342900">
              <a:buAutoNum type="arabicPeriod"/>
            </a:pPr>
            <a:r>
              <a:rPr lang="de-CH" dirty="0" smtClean="0"/>
              <a:t>Einführung zum Rahmenwerk</a:t>
            </a:r>
            <a:r>
              <a:rPr lang="de-CH" dirty="0"/>
              <a:t> </a:t>
            </a:r>
            <a:r>
              <a:rPr lang="de-CH" b="1" i="1" dirty="0"/>
              <a:t>5-D </a:t>
            </a:r>
            <a:r>
              <a:rPr lang="de-CH" b="1" i="1" dirty="0" smtClean="0"/>
              <a:t>Wert</a:t>
            </a:r>
            <a:r>
              <a:rPr lang="de-CH" dirty="0" smtClean="0"/>
              <a:t>: </a:t>
            </a:r>
            <a:r>
              <a:rPr lang="de-CH" dirty="0" smtClean="0"/>
              <a:t>		</a:t>
            </a:r>
            <a:r>
              <a:rPr lang="de-CH" dirty="0" smtClean="0"/>
              <a:t>	</a:t>
            </a:r>
            <a:r>
              <a:rPr lang="de-CH" dirty="0" smtClean="0"/>
              <a:t>	</a:t>
            </a:r>
            <a:r>
              <a:rPr lang="de-CH" dirty="0" smtClean="0"/>
              <a:t>  </a:t>
            </a:r>
            <a:r>
              <a:rPr lang="de-CH" dirty="0" smtClean="0"/>
              <a:t>3 </a:t>
            </a:r>
            <a:r>
              <a:rPr lang="mr-IN" dirty="0" smtClean="0"/>
              <a:t>–</a:t>
            </a:r>
            <a:r>
              <a:rPr lang="de-CH" dirty="0" smtClean="0"/>
              <a:t> </a:t>
            </a:r>
            <a:r>
              <a:rPr lang="de-CH" dirty="0"/>
              <a:t>8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Wertdimensionen </a:t>
            </a:r>
            <a:r>
              <a:rPr lang="de-CH" dirty="0"/>
              <a:t>und </a:t>
            </a:r>
            <a:r>
              <a:rPr lang="mr-IN" dirty="0" smtClean="0"/>
              <a:t>–</a:t>
            </a:r>
            <a:r>
              <a:rPr lang="de-CH" dirty="0" err="1" smtClean="0"/>
              <a:t>austausch</a:t>
            </a:r>
            <a:r>
              <a:rPr lang="de-CH" dirty="0" smtClean="0"/>
              <a:t> anhand Beispielen</a:t>
            </a:r>
            <a:r>
              <a:rPr lang="de-CH" dirty="0" smtClean="0"/>
              <a:t/>
            </a:r>
            <a:br>
              <a:rPr lang="de-CH" dirty="0" smtClean="0"/>
            </a:br>
            <a:endParaRPr lang="de-CH" dirty="0" smtClean="0"/>
          </a:p>
          <a:p>
            <a:endParaRPr lang="de-CH" dirty="0" smtClean="0"/>
          </a:p>
          <a:p>
            <a:pPr marL="342900" indent="-342900">
              <a:buAutoNum type="arabicPeriod" startAt="2"/>
            </a:pPr>
            <a:r>
              <a:rPr lang="de-CH" dirty="0" smtClean="0"/>
              <a:t>Mögliche Zielsetzungen einer Belebung einer Bergregion</a:t>
            </a:r>
            <a:r>
              <a:rPr lang="de-CH" dirty="0" smtClean="0"/>
              <a:t>	</a:t>
            </a:r>
            <a:r>
              <a:rPr lang="de-CH" dirty="0"/>
              <a:t> </a:t>
            </a:r>
            <a:r>
              <a:rPr lang="de-CH" dirty="0" smtClean="0"/>
              <a:t> </a:t>
            </a:r>
            <a:r>
              <a:rPr lang="de-CH" dirty="0" smtClean="0"/>
              <a:t>9 - 14</a:t>
            </a:r>
            <a:r>
              <a:rPr lang="de-CH" dirty="0" smtClean="0"/>
              <a:t>	 </a:t>
            </a:r>
            <a:r>
              <a:rPr lang="de-CH" dirty="0" smtClean="0"/>
              <a:t> </a:t>
            </a:r>
            <a:br>
              <a:rPr lang="de-CH" dirty="0" smtClean="0"/>
            </a:br>
            <a:r>
              <a:rPr lang="de-CH" dirty="0" smtClean="0"/>
              <a:t>inkl. Beispiele</a:t>
            </a:r>
            <a:r>
              <a:rPr lang="de-CH" dirty="0" smtClean="0"/>
              <a:t/>
            </a:r>
            <a:br>
              <a:rPr lang="de-CH" dirty="0" smtClean="0"/>
            </a:br>
            <a:endParaRPr lang="de-CH" dirty="0" smtClean="0"/>
          </a:p>
          <a:p>
            <a:endParaRPr lang="de-CH" dirty="0"/>
          </a:p>
          <a:p>
            <a:pPr marL="342900" indent="-342900">
              <a:buAutoNum type="arabicPeriod" startAt="3"/>
            </a:pPr>
            <a:r>
              <a:rPr lang="de-CH" dirty="0" smtClean="0"/>
              <a:t>Projektphasen 1 </a:t>
            </a:r>
            <a:r>
              <a:rPr lang="mr-IN" dirty="0" smtClean="0"/>
              <a:t>–</a:t>
            </a:r>
            <a:r>
              <a:rPr lang="de-CH" dirty="0" smtClean="0"/>
              <a:t> 6									15 - 16</a:t>
            </a:r>
            <a:r>
              <a:rPr lang="de-CH" dirty="0"/>
              <a:t>	</a:t>
            </a:r>
            <a:r>
              <a:rPr lang="de-CH" dirty="0" smtClean="0"/>
              <a:t>  </a:t>
            </a:r>
          </a:p>
          <a:p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  <a:p>
            <a:r>
              <a:rPr lang="de-CH" dirty="0" smtClean="0"/>
              <a:t>4.  </a:t>
            </a:r>
            <a:r>
              <a:rPr lang="de-CH" dirty="0" smtClean="0"/>
              <a:t> </a:t>
            </a:r>
            <a:r>
              <a:rPr lang="de-CH" dirty="0" smtClean="0"/>
              <a:t>Projektablauf</a:t>
            </a:r>
            <a:r>
              <a:rPr lang="de-CH" dirty="0"/>
              <a:t>							</a:t>
            </a:r>
            <a:r>
              <a:rPr lang="de-CH" dirty="0" smtClean="0"/>
              <a:t>		</a:t>
            </a:r>
            <a:r>
              <a:rPr lang="de-CH" dirty="0" smtClean="0"/>
              <a:t>	17</a:t>
            </a:r>
            <a:endParaRPr lang="de-CH" dirty="0" smtClean="0"/>
          </a:p>
          <a:p>
            <a:endParaRPr lang="de-CH" dirty="0" smtClean="0"/>
          </a:p>
          <a:p>
            <a:endParaRPr lang="de-CH" dirty="0"/>
          </a:p>
          <a:p>
            <a:pPr marL="342900" indent="-342900">
              <a:buAutoNum type="arabicPeriod" startAt="5"/>
            </a:pPr>
            <a:r>
              <a:rPr lang="de-CH" dirty="0" smtClean="0"/>
              <a:t>Kontaktinformationen								18</a:t>
            </a:r>
            <a:endParaRPr lang="de-CH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149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689"/>
    </mc:Choice>
    <mc:Fallback xmlns="">
      <p:transition xmlns:p14="http://schemas.microsoft.com/office/powerpoint/2010/main" spd="slow" advTm="6368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2416" y="152400"/>
            <a:ext cx="3133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 smtClean="0">
                <a:solidFill>
                  <a:srgbClr val="376092"/>
                </a:solidFill>
              </a:rPr>
              <a:t>Fünf Wertdimensionen</a:t>
            </a:r>
            <a:endParaRPr lang="de-CH" sz="2400" b="1" dirty="0">
              <a:solidFill>
                <a:srgbClr val="37609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CA51-B7B3-D942-BAF7-C6738ECF227F}" type="slidenum">
              <a:rPr lang="de-CH" smtClean="0"/>
              <a:t>3</a:t>
            </a:fld>
            <a:endParaRPr lang="de-CH"/>
          </a:p>
        </p:txBody>
      </p:sp>
      <p:grpSp>
        <p:nvGrpSpPr>
          <p:cNvPr id="79" name="Group 78"/>
          <p:cNvGrpSpPr/>
          <p:nvPr/>
        </p:nvGrpSpPr>
        <p:grpSpPr>
          <a:xfrm>
            <a:off x="728528" y="968807"/>
            <a:ext cx="875026" cy="826580"/>
            <a:chOff x="1136316" y="2018632"/>
            <a:chExt cx="1336842" cy="1363579"/>
          </a:xfrm>
        </p:grpSpPr>
        <p:sp>
          <p:nvSpPr>
            <p:cNvPr id="80" name="Donut 79"/>
            <p:cNvSpPr/>
            <p:nvPr/>
          </p:nvSpPr>
          <p:spPr>
            <a:xfrm>
              <a:off x="1136316" y="2018632"/>
              <a:ext cx="1336842" cy="1363579"/>
            </a:xfrm>
            <a:prstGeom prst="donut">
              <a:avLst>
                <a:gd name="adj" fmla="val 194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>
                <a:solidFill>
                  <a:schemeClr val="tx1"/>
                </a:solidFill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1644315" y="2914315"/>
              <a:ext cx="347578" cy="34757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cxnSp>
          <p:nvCxnSpPr>
            <p:cNvPr id="82" name="Straight Arrow Connector 81"/>
            <p:cNvCxnSpPr>
              <a:stCxn id="81" idx="0"/>
            </p:cNvCxnSpPr>
            <p:nvPr/>
          </p:nvCxnSpPr>
          <p:spPr>
            <a:xfrm flipV="1">
              <a:off x="1818104" y="2205789"/>
              <a:ext cx="0" cy="7085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742714" y="2044709"/>
            <a:ext cx="881961" cy="861552"/>
            <a:chOff x="4323252" y="2037352"/>
            <a:chExt cx="1336842" cy="1363579"/>
          </a:xfrm>
        </p:grpSpPr>
        <p:sp>
          <p:nvSpPr>
            <p:cNvPr id="84" name="Donut 83"/>
            <p:cNvSpPr/>
            <p:nvPr/>
          </p:nvSpPr>
          <p:spPr>
            <a:xfrm>
              <a:off x="4323252" y="2037352"/>
              <a:ext cx="1336842" cy="1363579"/>
            </a:xfrm>
            <a:prstGeom prst="donut">
              <a:avLst>
                <a:gd name="adj" fmla="val 194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>
                <a:solidFill>
                  <a:schemeClr val="tx1"/>
                </a:solidFill>
              </a:endParaRPr>
            </a:p>
          </p:txBody>
        </p:sp>
        <p:cxnSp>
          <p:nvCxnSpPr>
            <p:cNvPr id="95" name="Straight Arrow Connector 94"/>
            <p:cNvCxnSpPr>
              <a:stCxn id="84" idx="2"/>
              <a:endCxn id="84" idx="6"/>
            </p:cNvCxnSpPr>
            <p:nvPr/>
          </p:nvCxnSpPr>
          <p:spPr>
            <a:xfrm>
              <a:off x="4323252" y="2719142"/>
              <a:ext cx="133684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84" idx="0"/>
              <a:endCxn id="84" idx="4"/>
            </p:cNvCxnSpPr>
            <p:nvPr/>
          </p:nvCxnSpPr>
          <p:spPr>
            <a:xfrm>
              <a:off x="4991673" y="2037352"/>
              <a:ext cx="0" cy="136357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Oval 96"/>
            <p:cNvSpPr/>
            <p:nvPr/>
          </p:nvSpPr>
          <p:spPr>
            <a:xfrm>
              <a:off x="4817883" y="2545363"/>
              <a:ext cx="347578" cy="34757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742715" y="3119991"/>
            <a:ext cx="862514" cy="855114"/>
            <a:chOff x="4323252" y="4160268"/>
            <a:chExt cx="1336842" cy="1363579"/>
          </a:xfrm>
        </p:grpSpPr>
        <p:sp>
          <p:nvSpPr>
            <p:cNvPr id="99" name="Donut 98"/>
            <p:cNvSpPr/>
            <p:nvPr/>
          </p:nvSpPr>
          <p:spPr>
            <a:xfrm>
              <a:off x="4323252" y="4160268"/>
              <a:ext cx="1336842" cy="1363579"/>
            </a:xfrm>
            <a:prstGeom prst="donut">
              <a:avLst>
                <a:gd name="adj" fmla="val 194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>
                <a:solidFill>
                  <a:schemeClr val="tx1"/>
                </a:solidFill>
              </a:endParaRPr>
            </a:p>
          </p:txBody>
        </p:sp>
        <p:cxnSp>
          <p:nvCxnSpPr>
            <p:cNvPr id="100" name="Straight Arrow Connector 99"/>
            <p:cNvCxnSpPr>
              <a:stCxn id="99" idx="7"/>
            </p:cNvCxnSpPr>
            <p:nvPr/>
          </p:nvCxnSpPr>
          <p:spPr>
            <a:xfrm flipH="1" flipV="1">
              <a:off x="4478421" y="4181647"/>
              <a:ext cx="985897" cy="17831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105" idx="6"/>
              <a:endCxn id="99" idx="7"/>
            </p:cNvCxnSpPr>
            <p:nvPr/>
          </p:nvCxnSpPr>
          <p:spPr>
            <a:xfrm flipV="1">
              <a:off x="5005045" y="4359960"/>
              <a:ext cx="459273" cy="62915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H="1">
              <a:off x="4882052" y="4989117"/>
              <a:ext cx="744048" cy="4799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>
              <a:off x="4478421" y="4181647"/>
              <a:ext cx="1147679" cy="8074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>
              <a:endCxn id="99" idx="1"/>
            </p:cNvCxnSpPr>
            <p:nvPr/>
          </p:nvCxnSpPr>
          <p:spPr>
            <a:xfrm flipH="1" flipV="1">
              <a:off x="4519028" y="4359960"/>
              <a:ext cx="363024" cy="110907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/>
            <p:cNvSpPr/>
            <p:nvPr/>
          </p:nvSpPr>
          <p:spPr>
            <a:xfrm>
              <a:off x="4657467" y="4815327"/>
              <a:ext cx="347578" cy="34757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648118" y="4224868"/>
            <a:ext cx="954378" cy="855132"/>
            <a:chOff x="990600" y="4181647"/>
            <a:chExt cx="1482558" cy="1363579"/>
          </a:xfrm>
        </p:grpSpPr>
        <p:sp>
          <p:nvSpPr>
            <p:cNvPr id="107" name="Donut 106"/>
            <p:cNvSpPr/>
            <p:nvPr/>
          </p:nvSpPr>
          <p:spPr>
            <a:xfrm>
              <a:off x="1136316" y="4181647"/>
              <a:ext cx="1336842" cy="1363579"/>
            </a:xfrm>
            <a:prstGeom prst="donut">
              <a:avLst>
                <a:gd name="adj" fmla="val 194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>
                <a:solidFill>
                  <a:schemeClr val="tx1"/>
                </a:solidFill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>
              <a:off x="1630947" y="4689658"/>
              <a:ext cx="347578" cy="34757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cxnSp>
          <p:nvCxnSpPr>
            <p:cNvPr id="109" name="Straight Arrow Connector 108"/>
            <p:cNvCxnSpPr>
              <a:endCxn id="108" idx="0"/>
            </p:cNvCxnSpPr>
            <p:nvPr/>
          </p:nvCxnSpPr>
          <p:spPr>
            <a:xfrm>
              <a:off x="1804736" y="4428067"/>
              <a:ext cx="0" cy="26159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>
              <a:stCxn id="107" idx="6"/>
              <a:endCxn id="108" idx="6"/>
            </p:cNvCxnSpPr>
            <p:nvPr/>
          </p:nvCxnSpPr>
          <p:spPr>
            <a:xfrm flipH="1">
              <a:off x="1978525" y="4863437"/>
              <a:ext cx="494633" cy="1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>
              <a:stCxn id="107" idx="4"/>
              <a:endCxn id="108" idx="4"/>
            </p:cNvCxnSpPr>
            <p:nvPr/>
          </p:nvCxnSpPr>
          <p:spPr>
            <a:xfrm flipH="1" flipV="1">
              <a:off x="1804736" y="5037237"/>
              <a:ext cx="1" cy="50798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>
              <a:endCxn id="108" idx="2"/>
            </p:cNvCxnSpPr>
            <p:nvPr/>
          </p:nvCxnSpPr>
          <p:spPr>
            <a:xfrm>
              <a:off x="990600" y="4863448"/>
              <a:ext cx="64034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TextBox 112"/>
          <p:cNvSpPr txBox="1"/>
          <p:nvPr/>
        </p:nvSpPr>
        <p:spPr>
          <a:xfrm>
            <a:off x="1803400" y="1172170"/>
            <a:ext cx="6883400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Degree</a:t>
            </a:r>
            <a:r>
              <a:rPr lang="de-CH" dirty="0" smtClean="0"/>
              <a:t>			Status			S-Klasse		St. Moritz/</a:t>
            </a:r>
          </a:p>
          <a:p>
            <a:r>
              <a:rPr lang="de-CH" sz="1200" dirty="0" smtClean="0"/>
              <a:t>(Ausmass)										</a:t>
            </a:r>
            <a:r>
              <a:rPr lang="de-CH" dirty="0" smtClean="0"/>
              <a:t>Engadin</a:t>
            </a:r>
          </a:p>
          <a:p>
            <a:endParaRPr lang="de-CH" dirty="0" smtClean="0"/>
          </a:p>
          <a:p>
            <a:endParaRPr lang="de-CH" dirty="0" smtClean="0"/>
          </a:p>
          <a:p>
            <a:r>
              <a:rPr lang="de-CH" dirty="0" err="1" smtClean="0"/>
              <a:t>Dexterity</a:t>
            </a:r>
            <a:r>
              <a:rPr lang="de-CH" dirty="0" smtClean="0"/>
              <a:t>			Allrounder-		Golf			Davos &amp;</a:t>
            </a:r>
          </a:p>
          <a:p>
            <a:r>
              <a:rPr lang="de-CH" sz="1200" dirty="0" smtClean="0"/>
              <a:t>(Geschicklichkeit)		</a:t>
            </a:r>
            <a:r>
              <a:rPr lang="de-CH" dirty="0" smtClean="0"/>
              <a:t>Nutzen	</a:t>
            </a:r>
            <a:r>
              <a:rPr lang="de-CH" sz="1200" dirty="0" smtClean="0"/>
              <a:t>					</a:t>
            </a:r>
            <a:r>
              <a:rPr lang="de-CH" dirty="0" smtClean="0"/>
              <a:t>Klosters</a:t>
            </a:r>
          </a:p>
          <a:p>
            <a:endParaRPr lang="de-CH" dirty="0" smtClean="0"/>
          </a:p>
          <a:p>
            <a:endParaRPr lang="de-CH" sz="1200" dirty="0" smtClean="0"/>
          </a:p>
          <a:p>
            <a:r>
              <a:rPr lang="de-CH" dirty="0" err="1" smtClean="0"/>
              <a:t>Deed</a:t>
            </a:r>
            <a:r>
              <a:rPr lang="de-CH" dirty="0" smtClean="0"/>
              <a:t>			Sich anpassen		</a:t>
            </a:r>
            <a:r>
              <a:rPr lang="de-CH" dirty="0" err="1" smtClean="0"/>
              <a:t>Espace</a:t>
            </a:r>
            <a:r>
              <a:rPr lang="de-CH" dirty="0" smtClean="0"/>
              <a:t>		</a:t>
            </a:r>
            <a:r>
              <a:rPr lang="de-CH" dirty="0" err="1" smtClean="0"/>
              <a:t>Lenzerheide</a:t>
            </a:r>
            <a:endParaRPr lang="de-CH" dirty="0" smtClean="0"/>
          </a:p>
          <a:p>
            <a:r>
              <a:rPr lang="de-CH" sz="1200" dirty="0" smtClean="0"/>
              <a:t>(Tätigkeit)			</a:t>
            </a:r>
            <a:r>
              <a:rPr lang="de-CH" dirty="0" smtClean="0"/>
              <a:t>an Situationen					&amp; Arosa</a:t>
            </a:r>
          </a:p>
          <a:p>
            <a:endParaRPr lang="de-CH" dirty="0" smtClean="0"/>
          </a:p>
          <a:p>
            <a:endParaRPr lang="de-CH" dirty="0" smtClean="0"/>
          </a:p>
          <a:p>
            <a:r>
              <a:rPr lang="de-CH" dirty="0" err="1" smtClean="0"/>
              <a:t>Delight</a:t>
            </a:r>
            <a:r>
              <a:rPr lang="de-CH" dirty="0" smtClean="0"/>
              <a:t>			Emotionen,		5er Serie		</a:t>
            </a:r>
            <a:r>
              <a:rPr lang="de-CH" dirty="0" err="1" smtClean="0"/>
              <a:t>Flims</a:t>
            </a:r>
            <a:r>
              <a:rPr lang="de-CH" dirty="0" smtClean="0"/>
              <a:t> </a:t>
            </a:r>
            <a:r>
              <a:rPr lang="de-CH" dirty="0" err="1" smtClean="0"/>
              <a:t>Laax</a:t>
            </a:r>
            <a:endParaRPr lang="de-CH" dirty="0" smtClean="0"/>
          </a:p>
          <a:p>
            <a:r>
              <a:rPr lang="de-CH" sz="1200" dirty="0" smtClean="0"/>
              <a:t>(Entzückung)</a:t>
            </a:r>
            <a:r>
              <a:rPr lang="de-CH" dirty="0" smtClean="0"/>
              <a:t>			Selbstbild						</a:t>
            </a:r>
            <a:r>
              <a:rPr lang="de-CH" dirty="0" err="1" smtClean="0"/>
              <a:t>Falera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 											</a:t>
            </a:r>
          </a:p>
          <a:p>
            <a:endParaRPr lang="de-CH" dirty="0" smtClean="0"/>
          </a:p>
          <a:p>
            <a:r>
              <a:rPr lang="de-CH" dirty="0" err="1" smtClean="0"/>
              <a:t>Deep</a:t>
            </a:r>
            <a:r>
              <a:rPr lang="de-CH" dirty="0" smtClean="0"/>
              <a:t>-			Vernetzter		Tesla		Weisse Arena</a:t>
            </a:r>
            <a:br>
              <a:rPr lang="de-CH" dirty="0" smtClean="0"/>
            </a:br>
            <a:r>
              <a:rPr lang="de-CH" dirty="0" smtClean="0"/>
              <a:t>Connect			Sinn							Gruppe</a:t>
            </a:r>
            <a:br>
              <a:rPr lang="de-CH" dirty="0" smtClean="0"/>
            </a:br>
            <a:r>
              <a:rPr lang="de-CH" sz="1200" dirty="0" smtClean="0"/>
              <a:t>(Vertiefte</a:t>
            </a:r>
            <a:br>
              <a:rPr lang="de-CH" sz="1200" dirty="0" smtClean="0"/>
            </a:br>
            <a:r>
              <a:rPr lang="de-CH" sz="1200" dirty="0" smtClean="0"/>
              <a:t>Vernetzung)</a:t>
            </a:r>
            <a:endParaRPr lang="de-CH" sz="12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738861" y="5353146"/>
            <a:ext cx="880778" cy="838311"/>
            <a:chOff x="6635416" y="2821928"/>
            <a:chExt cx="1336842" cy="1363579"/>
          </a:xfrm>
        </p:grpSpPr>
        <p:sp>
          <p:nvSpPr>
            <p:cNvPr id="32" name="Donut 31"/>
            <p:cNvSpPr/>
            <p:nvPr/>
          </p:nvSpPr>
          <p:spPr>
            <a:xfrm>
              <a:off x="6635416" y="2821928"/>
              <a:ext cx="1336842" cy="1363579"/>
            </a:xfrm>
            <a:prstGeom prst="donut">
              <a:avLst>
                <a:gd name="adj" fmla="val 194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7130047" y="3329939"/>
              <a:ext cx="347578" cy="34757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cxnSp>
          <p:nvCxnSpPr>
            <p:cNvPr id="34" name="Straight Arrow Connector 33"/>
            <p:cNvCxnSpPr>
              <a:endCxn id="33" idx="0"/>
            </p:cNvCxnSpPr>
            <p:nvPr/>
          </p:nvCxnSpPr>
          <p:spPr>
            <a:xfrm>
              <a:off x="7303836" y="3021620"/>
              <a:ext cx="0" cy="30831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32" idx="7"/>
              <a:endCxn id="33" idx="7"/>
            </p:cNvCxnSpPr>
            <p:nvPr/>
          </p:nvCxnSpPr>
          <p:spPr>
            <a:xfrm flipH="1">
              <a:off x="7426723" y="3021620"/>
              <a:ext cx="349759" cy="35922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32" idx="5"/>
              <a:endCxn id="33" idx="5"/>
            </p:cNvCxnSpPr>
            <p:nvPr/>
          </p:nvCxnSpPr>
          <p:spPr>
            <a:xfrm flipH="1" flipV="1">
              <a:off x="7426723" y="3626616"/>
              <a:ext cx="349759" cy="35919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32" idx="1"/>
              <a:endCxn id="33" idx="1"/>
            </p:cNvCxnSpPr>
            <p:nvPr/>
          </p:nvCxnSpPr>
          <p:spPr>
            <a:xfrm>
              <a:off x="6831192" y="3021620"/>
              <a:ext cx="349757" cy="35922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3" idx="3"/>
              <a:endCxn id="32" idx="3"/>
            </p:cNvCxnSpPr>
            <p:nvPr/>
          </p:nvCxnSpPr>
          <p:spPr>
            <a:xfrm flipH="1">
              <a:off x="6831192" y="3626616"/>
              <a:ext cx="349757" cy="35919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endCxn id="33" idx="6"/>
            </p:cNvCxnSpPr>
            <p:nvPr/>
          </p:nvCxnSpPr>
          <p:spPr>
            <a:xfrm flipH="1">
              <a:off x="7477625" y="3503729"/>
              <a:ext cx="298857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H="1">
              <a:off x="6831192" y="3493791"/>
              <a:ext cx="298857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16200000" flipH="1">
              <a:off x="7159161" y="3826947"/>
              <a:ext cx="298857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Donut 41"/>
            <p:cNvSpPr/>
            <p:nvPr/>
          </p:nvSpPr>
          <p:spPr>
            <a:xfrm>
              <a:off x="6813214" y="3001432"/>
              <a:ext cx="988666" cy="987643"/>
            </a:xfrm>
            <a:prstGeom prst="donut">
              <a:avLst>
                <a:gd name="adj" fmla="val 194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>
                <a:solidFill>
                  <a:schemeClr val="tx1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53956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689"/>
    </mc:Choice>
    <mc:Fallback xmlns="">
      <p:transition xmlns:p14="http://schemas.microsoft.com/office/powerpoint/2010/main" spd="slow" advTm="6368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4865" y="1028925"/>
            <a:ext cx="6167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mtClean="0"/>
              <a:t>        </a:t>
            </a:r>
            <a:endParaRPr lang="de-CH"/>
          </a:p>
        </p:txBody>
      </p:sp>
      <p:sp>
        <p:nvSpPr>
          <p:cNvPr id="8" name="TextBox 7"/>
          <p:cNvSpPr txBox="1"/>
          <p:nvPr/>
        </p:nvSpPr>
        <p:spPr>
          <a:xfrm>
            <a:off x="537916" y="593817"/>
            <a:ext cx="80726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/>
            <a:r>
              <a:rPr lang="de-CH" sz="1600" dirty="0" smtClean="0"/>
              <a:t/>
            </a:r>
            <a:br>
              <a:rPr lang="de-CH" sz="1600" dirty="0" smtClean="0"/>
            </a:br>
            <a:r>
              <a:rPr lang="de-CH" sz="1600" dirty="0" smtClean="0"/>
              <a:t>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12416" y="165100"/>
            <a:ext cx="6960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 smtClean="0">
                <a:solidFill>
                  <a:srgbClr val="376092"/>
                </a:solidFill>
              </a:rPr>
              <a:t>Wertaustausch mit Kunden: Beispiele in Graubünden</a:t>
            </a:r>
            <a:endParaRPr lang="de-CH" sz="2400" b="1" dirty="0">
              <a:solidFill>
                <a:srgbClr val="37609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6316" y="525145"/>
            <a:ext cx="83139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600" dirty="0"/>
              <a:t>Das Unternehmen tauscht den Wert seiner Angebote mit </a:t>
            </a:r>
            <a:r>
              <a:rPr lang="de-CH" sz="1600" dirty="0" smtClean="0"/>
              <a:t>Kunden </a:t>
            </a:r>
            <a:r>
              <a:rPr lang="de-CH" sz="1600" dirty="0"/>
              <a:t>aus: Für das Unternehmen erzeugen Kund/-innen Umsatz sowie </a:t>
            </a:r>
            <a:r>
              <a:rPr lang="de-CH" sz="1600" dirty="0" smtClean="0"/>
              <a:t>bspw. Anerkennung für Image, Wissen für Marktkenntnisse</a:t>
            </a:r>
            <a:r>
              <a:rPr lang="de-CH" sz="1600" dirty="0"/>
              <a:t> </a:t>
            </a:r>
            <a:r>
              <a:rPr lang="de-CH" sz="1600" dirty="0" smtClean="0"/>
              <a:t>und Begeisterung für Mund-zu-Mund-Werbung. </a:t>
            </a:r>
            <a:r>
              <a:rPr lang="de-CH" sz="1600" dirty="0"/>
              <a:t>Diese Wertinputs </a:t>
            </a:r>
            <a:r>
              <a:rPr lang="de-CH" sz="1600" dirty="0" smtClean="0"/>
              <a:t>machen </a:t>
            </a:r>
            <a:r>
              <a:rPr lang="de-CH" sz="1600" dirty="0"/>
              <a:t>die materiellen und immateriellen Mittel aus, mit denen </a:t>
            </a:r>
            <a:r>
              <a:rPr lang="de-CH" sz="1600" dirty="0" smtClean="0"/>
              <a:t>die Firma </a:t>
            </a:r>
            <a:r>
              <a:rPr lang="de-CH" sz="1600" dirty="0"/>
              <a:t>operiert und </a:t>
            </a:r>
            <a:r>
              <a:rPr lang="de-CH" sz="1600" dirty="0" smtClean="0"/>
              <a:t>somit wiederum </a:t>
            </a:r>
            <a:r>
              <a:rPr lang="de-CH" sz="1600" dirty="0"/>
              <a:t>Wert generiert</a:t>
            </a:r>
            <a:r>
              <a:rPr lang="de-CH" sz="1600" dirty="0" smtClean="0"/>
              <a:t>.</a:t>
            </a:r>
            <a:endParaRPr lang="en-US" sz="1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46750"/>
              </p:ext>
            </p:extLst>
          </p:nvPr>
        </p:nvGraphicFramePr>
        <p:xfrm>
          <a:off x="512516" y="1632783"/>
          <a:ext cx="7958384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6284"/>
                <a:gridCol w="1346200"/>
                <a:gridCol w="2616200"/>
                <a:gridCol w="2679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Dimension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Destination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Wertangebot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Immaterielles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Wertinput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St. Moritz/</a:t>
                      </a:r>
                      <a:r>
                        <a:rPr lang="en-US" sz="1600" dirty="0" err="1" smtClean="0"/>
                        <a:t>Engadin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noProof="0" smtClean="0"/>
                        <a:t>- Imposante Kulissen</a:t>
                      </a:r>
                    </a:p>
                    <a:p>
                      <a:r>
                        <a:rPr lang="de-CH" sz="1600" noProof="0" smtClean="0"/>
                        <a:t>- Elegante Gastro &amp; Läden</a:t>
                      </a:r>
                    </a:p>
                    <a:p>
                      <a:r>
                        <a:rPr lang="de-CH" sz="1600" noProof="0" smtClean="0"/>
                        <a:t>- Glamouröse Events</a:t>
                      </a:r>
                      <a:endParaRPr lang="de-CH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- Aufwertung der Marke</a:t>
                      </a:r>
                      <a:br>
                        <a:rPr lang="de-CH" sz="1600" noProof="0" dirty="0" smtClean="0"/>
                      </a:br>
                      <a:r>
                        <a:rPr lang="de-CH" sz="1600" noProof="0" dirty="0" smtClean="0"/>
                        <a:t>- Anerkennung des Images</a:t>
                      </a:r>
                      <a:br>
                        <a:rPr lang="de-CH" sz="1600" noProof="0" dirty="0" smtClean="0"/>
                      </a:br>
                      <a:r>
                        <a:rPr lang="de-CH" sz="1600" noProof="0" dirty="0" smtClean="0"/>
                        <a:t>- Würdigung der Events</a:t>
                      </a:r>
                      <a:endParaRPr lang="de-CH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Davos &amp; </a:t>
                      </a:r>
                      <a:r>
                        <a:rPr lang="en-US" sz="1600" dirty="0" err="1" smtClean="0"/>
                        <a:t>Klosters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dirty="0" smtClean="0"/>
                        <a:t>- Alles, was von Bergferien</a:t>
                      </a:r>
                      <a:br>
                        <a:rPr lang="de-CH" sz="1600" dirty="0" smtClean="0"/>
                      </a:br>
                      <a:r>
                        <a:rPr lang="de-CH" sz="1600" dirty="0" smtClean="0"/>
                        <a:t>  zu erwarten ist</a:t>
                      </a:r>
                    </a:p>
                    <a:p>
                      <a:r>
                        <a:rPr lang="de-CH" sz="1600" noProof="0" dirty="0" smtClean="0"/>
                        <a:t>- </a:t>
                      </a:r>
                      <a:r>
                        <a:rPr lang="de-CH" sz="1600" dirty="0" smtClean="0"/>
                        <a:t>Vereinfachte Buchung</a:t>
                      </a:r>
                    </a:p>
                    <a:p>
                      <a:r>
                        <a:rPr lang="de-CH" sz="1600" dirty="0" smtClean="0"/>
                        <a:t>- Günstiges Preisniveau</a:t>
                      </a:r>
                      <a:endParaRPr lang="de-CH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- Aufwertung</a:t>
                      </a:r>
                      <a:r>
                        <a:rPr lang="de-CH" sz="1600" baseline="0" noProof="0" dirty="0" smtClean="0"/>
                        <a:t> der Services</a:t>
                      </a:r>
                      <a:endParaRPr lang="de-CH" sz="1600" noProof="0" dirty="0" smtClean="0"/>
                    </a:p>
                    <a:p>
                      <a:r>
                        <a:rPr lang="de-CH" sz="1600" noProof="0" dirty="0" smtClean="0"/>
                        <a:t>- Daten / Feedback / Klagen </a:t>
                      </a:r>
                    </a:p>
                    <a:p>
                      <a:r>
                        <a:rPr lang="de-CH" sz="1600" noProof="0" dirty="0" smtClean="0"/>
                        <a:t>- Geteiltes Marktwissen</a:t>
                      </a:r>
                      <a:endParaRPr lang="de-CH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Lenzerheide</a:t>
                      </a:r>
                      <a:r>
                        <a:rPr lang="en-US" sz="1600" dirty="0" smtClean="0"/>
                        <a:t> &amp; </a:t>
                      </a:r>
                      <a:r>
                        <a:rPr lang="en-US" sz="1600" dirty="0" err="1" smtClean="0"/>
                        <a:t>Arosa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- Individuelle Ausgestaltung</a:t>
                      </a:r>
                    </a:p>
                    <a:p>
                      <a:r>
                        <a:rPr lang="de-CH" sz="1600" noProof="0" dirty="0" smtClean="0"/>
                        <a:t>- Optimierter Tagesablauf</a:t>
                      </a:r>
                    </a:p>
                    <a:p>
                      <a:r>
                        <a:rPr lang="de-CH" sz="1600" noProof="0" dirty="0" smtClean="0"/>
                        <a:t>- Vielfalt an Tarifen</a:t>
                      </a:r>
                      <a:endParaRPr lang="de-CH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- </a:t>
                      </a:r>
                      <a:r>
                        <a:rPr lang="de-CH" sz="1600" noProof="0" dirty="0" smtClean="0"/>
                        <a:t>Aufwertung der Aktivitäten</a:t>
                      </a:r>
                      <a:endParaRPr lang="de-CH" sz="1600" noProof="0" dirty="0" smtClean="0"/>
                    </a:p>
                    <a:p>
                      <a:r>
                        <a:rPr lang="de-CH" sz="1600" noProof="0" dirty="0" smtClean="0"/>
                        <a:t>- </a:t>
                      </a:r>
                      <a:r>
                        <a:rPr lang="de-CH" sz="1600" noProof="0" dirty="0" smtClean="0"/>
                        <a:t>Teilnahme / Mitmachen</a:t>
                      </a:r>
                      <a:endParaRPr lang="de-CH" sz="1600" noProof="0" dirty="0" smtClean="0"/>
                    </a:p>
                    <a:p>
                      <a:r>
                        <a:rPr lang="de-CH" sz="1600" noProof="0" dirty="0" smtClean="0"/>
                        <a:t>- Eingelöster Nutzen</a:t>
                      </a:r>
                      <a:endParaRPr lang="de-CH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Flims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Laax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Falera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- Stimmiges Gesamtangebot</a:t>
                      </a:r>
                    </a:p>
                    <a:p>
                      <a:r>
                        <a:rPr lang="de-CH" sz="1600" noProof="0" dirty="0" smtClean="0"/>
                        <a:t>- Integrierbare „Modulen“</a:t>
                      </a:r>
                    </a:p>
                    <a:p>
                      <a:r>
                        <a:rPr lang="de-CH" sz="1600" noProof="0" dirty="0" smtClean="0"/>
                        <a:t>- Persönliche Erlebnisse</a:t>
                      </a:r>
                      <a:endParaRPr lang="de-CH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- Aufwertung der Erlebnisse</a:t>
                      </a:r>
                    </a:p>
                    <a:p>
                      <a:r>
                        <a:rPr lang="de-CH" sz="1600" noProof="0" dirty="0" smtClean="0"/>
                        <a:t>- Begeisterung</a:t>
                      </a:r>
                    </a:p>
                    <a:p>
                      <a:r>
                        <a:rPr lang="de-CH" sz="1600" noProof="0" dirty="0" smtClean="0"/>
                        <a:t>- Identifikation</a:t>
                      </a:r>
                      <a:endParaRPr lang="de-CH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Laax</a:t>
                      </a:r>
                      <a:r>
                        <a:rPr lang="en-US" sz="1600" dirty="0" smtClean="0"/>
                        <a:t>/</a:t>
                      </a:r>
                      <a:r>
                        <a:rPr lang="en-US" sz="1600" dirty="0" err="1" smtClean="0"/>
                        <a:t>Weisse</a:t>
                      </a:r>
                      <a:r>
                        <a:rPr lang="en-US" sz="1600" dirty="0" smtClean="0"/>
                        <a:t> Arena </a:t>
                      </a:r>
                      <a:r>
                        <a:rPr lang="en-US" sz="1600" dirty="0" err="1" smtClean="0"/>
                        <a:t>Gruppe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- </a:t>
                      </a:r>
                      <a:r>
                        <a:rPr lang="de-CH" sz="1600" noProof="0" dirty="0" err="1" smtClean="0"/>
                        <a:t>rocksresort</a:t>
                      </a:r>
                      <a:endParaRPr lang="de-CH" sz="1600" noProof="0" dirty="0" smtClean="0"/>
                    </a:p>
                    <a:p>
                      <a:r>
                        <a:rPr lang="de-CH" sz="1600" noProof="0" dirty="0" smtClean="0"/>
                        <a:t>- Freestyle </a:t>
                      </a:r>
                      <a:r>
                        <a:rPr lang="de-CH" sz="1600" noProof="0" dirty="0" err="1" smtClean="0"/>
                        <a:t>Academy</a:t>
                      </a:r>
                      <a:r>
                        <a:rPr lang="de-CH" sz="1600" noProof="0" dirty="0" smtClean="0"/>
                        <a:t/>
                      </a:r>
                      <a:br>
                        <a:rPr lang="de-CH" sz="1600" noProof="0" dirty="0" smtClean="0"/>
                      </a:br>
                      <a:endParaRPr lang="de-CH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- Aufwertung der</a:t>
                      </a:r>
                      <a:r>
                        <a:rPr lang="de-CH" sz="1600" baseline="0" noProof="0" dirty="0" smtClean="0"/>
                        <a:t> sozialen</a:t>
                      </a:r>
                      <a:br>
                        <a:rPr lang="de-CH" sz="1600" baseline="0" noProof="0" dirty="0" smtClean="0"/>
                      </a:br>
                      <a:r>
                        <a:rPr lang="de-CH" sz="1600" baseline="0" noProof="0" dirty="0" smtClean="0"/>
                        <a:t>  Wertstellung der WAG</a:t>
                      </a:r>
                      <a:endParaRPr lang="de-CH" sz="1600" noProof="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1" name="Group 50"/>
          <p:cNvGrpSpPr/>
          <p:nvPr/>
        </p:nvGrpSpPr>
        <p:grpSpPr>
          <a:xfrm>
            <a:off x="784047" y="2120900"/>
            <a:ext cx="768769" cy="619501"/>
            <a:chOff x="1136316" y="2018632"/>
            <a:chExt cx="1336842" cy="1363579"/>
          </a:xfrm>
        </p:grpSpPr>
        <p:sp>
          <p:nvSpPr>
            <p:cNvPr id="52" name="Donut 51"/>
            <p:cNvSpPr/>
            <p:nvPr/>
          </p:nvSpPr>
          <p:spPr>
            <a:xfrm>
              <a:off x="1136316" y="2018632"/>
              <a:ext cx="1336842" cy="1363579"/>
            </a:xfrm>
            <a:prstGeom prst="donut">
              <a:avLst>
                <a:gd name="adj" fmla="val 194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>
                <a:solidFill>
                  <a:schemeClr val="tx1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1644315" y="2914315"/>
              <a:ext cx="347578" cy="34757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cxnSp>
          <p:nvCxnSpPr>
            <p:cNvPr id="54" name="Straight Arrow Connector 53"/>
            <p:cNvCxnSpPr>
              <a:stCxn id="53" idx="0"/>
            </p:cNvCxnSpPr>
            <p:nvPr/>
          </p:nvCxnSpPr>
          <p:spPr>
            <a:xfrm flipV="1">
              <a:off x="1818104" y="2205789"/>
              <a:ext cx="0" cy="7085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788688" y="3043644"/>
            <a:ext cx="774860" cy="645712"/>
            <a:chOff x="4323252" y="2037352"/>
            <a:chExt cx="1336842" cy="1363579"/>
          </a:xfrm>
        </p:grpSpPr>
        <p:sp>
          <p:nvSpPr>
            <p:cNvPr id="56" name="Donut 55"/>
            <p:cNvSpPr/>
            <p:nvPr/>
          </p:nvSpPr>
          <p:spPr>
            <a:xfrm>
              <a:off x="4323252" y="2037352"/>
              <a:ext cx="1336842" cy="1363579"/>
            </a:xfrm>
            <a:prstGeom prst="donut">
              <a:avLst>
                <a:gd name="adj" fmla="val 194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>
                <a:solidFill>
                  <a:schemeClr val="tx1"/>
                </a:solidFill>
              </a:endParaRPr>
            </a:p>
          </p:txBody>
        </p:sp>
        <p:cxnSp>
          <p:nvCxnSpPr>
            <p:cNvPr id="57" name="Straight Arrow Connector 56"/>
            <p:cNvCxnSpPr>
              <a:stCxn id="56" idx="2"/>
              <a:endCxn id="56" idx="6"/>
            </p:cNvCxnSpPr>
            <p:nvPr/>
          </p:nvCxnSpPr>
          <p:spPr>
            <a:xfrm>
              <a:off x="4323252" y="2719142"/>
              <a:ext cx="133684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6" idx="0"/>
              <a:endCxn id="56" idx="4"/>
            </p:cNvCxnSpPr>
            <p:nvPr/>
          </p:nvCxnSpPr>
          <p:spPr>
            <a:xfrm>
              <a:off x="4991673" y="2037352"/>
              <a:ext cx="0" cy="136357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4817883" y="2545363"/>
              <a:ext cx="347578" cy="34757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88688" y="3992354"/>
            <a:ext cx="757777" cy="640887"/>
            <a:chOff x="4323252" y="4160268"/>
            <a:chExt cx="1336842" cy="1363579"/>
          </a:xfrm>
        </p:grpSpPr>
        <p:sp>
          <p:nvSpPr>
            <p:cNvPr id="61" name="Donut 60"/>
            <p:cNvSpPr/>
            <p:nvPr/>
          </p:nvSpPr>
          <p:spPr>
            <a:xfrm>
              <a:off x="4323252" y="4160268"/>
              <a:ext cx="1336842" cy="1363579"/>
            </a:xfrm>
            <a:prstGeom prst="donut">
              <a:avLst>
                <a:gd name="adj" fmla="val 194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>
                <a:solidFill>
                  <a:schemeClr val="tx1"/>
                </a:solidFill>
              </a:endParaRPr>
            </a:p>
          </p:txBody>
        </p:sp>
        <p:cxnSp>
          <p:nvCxnSpPr>
            <p:cNvPr id="62" name="Straight Arrow Connector 61"/>
            <p:cNvCxnSpPr>
              <a:stCxn id="61" idx="7"/>
            </p:cNvCxnSpPr>
            <p:nvPr/>
          </p:nvCxnSpPr>
          <p:spPr>
            <a:xfrm flipH="1" flipV="1">
              <a:off x="4478421" y="4181647"/>
              <a:ext cx="985897" cy="17831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67" idx="6"/>
              <a:endCxn id="61" idx="7"/>
            </p:cNvCxnSpPr>
            <p:nvPr/>
          </p:nvCxnSpPr>
          <p:spPr>
            <a:xfrm flipV="1">
              <a:off x="5005045" y="4359960"/>
              <a:ext cx="459273" cy="62915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H="1">
              <a:off x="4882052" y="4989117"/>
              <a:ext cx="744048" cy="4799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>
              <a:off x="4478421" y="4181647"/>
              <a:ext cx="1147679" cy="8074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endCxn id="61" idx="1"/>
            </p:cNvCxnSpPr>
            <p:nvPr/>
          </p:nvCxnSpPr>
          <p:spPr>
            <a:xfrm flipH="1" flipV="1">
              <a:off x="4519028" y="4359960"/>
              <a:ext cx="363024" cy="110907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/>
            <p:nvPr/>
          </p:nvSpPr>
          <p:spPr>
            <a:xfrm>
              <a:off x="4657467" y="4815327"/>
              <a:ext cx="347578" cy="34757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749214" y="4810591"/>
            <a:ext cx="838484" cy="640899"/>
            <a:chOff x="990600" y="4181647"/>
            <a:chExt cx="1482558" cy="1363579"/>
          </a:xfrm>
        </p:grpSpPr>
        <p:sp>
          <p:nvSpPr>
            <p:cNvPr id="69" name="Donut 68"/>
            <p:cNvSpPr/>
            <p:nvPr/>
          </p:nvSpPr>
          <p:spPr>
            <a:xfrm>
              <a:off x="1136316" y="4181647"/>
              <a:ext cx="1336842" cy="1363579"/>
            </a:xfrm>
            <a:prstGeom prst="donut">
              <a:avLst>
                <a:gd name="adj" fmla="val 194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>
                <a:solidFill>
                  <a:schemeClr val="tx1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1630947" y="4689658"/>
              <a:ext cx="347578" cy="34757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cxnSp>
          <p:nvCxnSpPr>
            <p:cNvPr id="71" name="Straight Arrow Connector 70"/>
            <p:cNvCxnSpPr>
              <a:endCxn id="70" idx="0"/>
            </p:cNvCxnSpPr>
            <p:nvPr/>
          </p:nvCxnSpPr>
          <p:spPr>
            <a:xfrm>
              <a:off x="1804736" y="4428067"/>
              <a:ext cx="0" cy="26159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69" idx="6"/>
              <a:endCxn id="70" idx="6"/>
            </p:cNvCxnSpPr>
            <p:nvPr/>
          </p:nvCxnSpPr>
          <p:spPr>
            <a:xfrm flipH="1">
              <a:off x="1978525" y="4863437"/>
              <a:ext cx="494633" cy="1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69" idx="4"/>
              <a:endCxn id="70" idx="4"/>
            </p:cNvCxnSpPr>
            <p:nvPr/>
          </p:nvCxnSpPr>
          <p:spPr>
            <a:xfrm flipH="1" flipV="1">
              <a:off x="1804736" y="5037237"/>
              <a:ext cx="1" cy="50798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endCxn id="70" idx="2"/>
            </p:cNvCxnSpPr>
            <p:nvPr/>
          </p:nvCxnSpPr>
          <p:spPr>
            <a:xfrm>
              <a:off x="990600" y="4863448"/>
              <a:ext cx="64034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795287" y="5639022"/>
            <a:ext cx="783081" cy="643720"/>
            <a:chOff x="6635416" y="2821928"/>
            <a:chExt cx="1336842" cy="1363579"/>
          </a:xfrm>
        </p:grpSpPr>
        <p:sp>
          <p:nvSpPr>
            <p:cNvPr id="76" name="Donut 75"/>
            <p:cNvSpPr/>
            <p:nvPr/>
          </p:nvSpPr>
          <p:spPr>
            <a:xfrm>
              <a:off x="6635416" y="2821928"/>
              <a:ext cx="1336842" cy="1363579"/>
            </a:xfrm>
            <a:prstGeom prst="donut">
              <a:avLst>
                <a:gd name="adj" fmla="val 194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>
                <a:solidFill>
                  <a:schemeClr val="tx1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7130047" y="3329939"/>
              <a:ext cx="347578" cy="34757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cxnSp>
          <p:nvCxnSpPr>
            <p:cNvPr id="78" name="Straight Arrow Connector 77"/>
            <p:cNvCxnSpPr>
              <a:endCxn id="77" idx="0"/>
            </p:cNvCxnSpPr>
            <p:nvPr/>
          </p:nvCxnSpPr>
          <p:spPr>
            <a:xfrm>
              <a:off x="7303836" y="3021620"/>
              <a:ext cx="0" cy="30831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76" idx="7"/>
              <a:endCxn id="77" idx="7"/>
            </p:cNvCxnSpPr>
            <p:nvPr/>
          </p:nvCxnSpPr>
          <p:spPr>
            <a:xfrm flipH="1">
              <a:off x="7426723" y="3021620"/>
              <a:ext cx="349759" cy="35922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76" idx="5"/>
              <a:endCxn id="77" idx="5"/>
            </p:cNvCxnSpPr>
            <p:nvPr/>
          </p:nvCxnSpPr>
          <p:spPr>
            <a:xfrm flipH="1" flipV="1">
              <a:off x="7426723" y="3626616"/>
              <a:ext cx="349759" cy="35919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76" idx="1"/>
              <a:endCxn id="77" idx="1"/>
            </p:cNvCxnSpPr>
            <p:nvPr/>
          </p:nvCxnSpPr>
          <p:spPr>
            <a:xfrm>
              <a:off x="6831192" y="3021620"/>
              <a:ext cx="349757" cy="35922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77" idx="3"/>
              <a:endCxn id="76" idx="3"/>
            </p:cNvCxnSpPr>
            <p:nvPr/>
          </p:nvCxnSpPr>
          <p:spPr>
            <a:xfrm flipH="1">
              <a:off x="6831192" y="3626616"/>
              <a:ext cx="349757" cy="35919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endCxn id="77" idx="6"/>
            </p:cNvCxnSpPr>
            <p:nvPr/>
          </p:nvCxnSpPr>
          <p:spPr>
            <a:xfrm flipH="1">
              <a:off x="7477625" y="3503729"/>
              <a:ext cx="298857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flipH="1">
              <a:off x="6831192" y="3493791"/>
              <a:ext cx="298857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 rot="16200000" flipH="1">
              <a:off x="7159161" y="3826947"/>
              <a:ext cx="298857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Donut 85"/>
            <p:cNvSpPr/>
            <p:nvPr/>
          </p:nvSpPr>
          <p:spPr>
            <a:xfrm>
              <a:off x="6813214" y="3001432"/>
              <a:ext cx="988666" cy="987643"/>
            </a:xfrm>
            <a:prstGeom prst="donut">
              <a:avLst>
                <a:gd name="adj" fmla="val 194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4713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4865" y="1079725"/>
            <a:ext cx="6167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mtClean="0"/>
              <a:t>        </a:t>
            </a:r>
            <a:endParaRPr lang="de-CH"/>
          </a:p>
        </p:txBody>
      </p:sp>
      <p:sp>
        <p:nvSpPr>
          <p:cNvPr id="8" name="TextBox 7"/>
          <p:cNvSpPr txBox="1"/>
          <p:nvPr/>
        </p:nvSpPr>
        <p:spPr>
          <a:xfrm>
            <a:off x="537916" y="644617"/>
            <a:ext cx="80726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/>
            <a:r>
              <a:rPr lang="de-CH" sz="1600" dirty="0" smtClean="0"/>
              <a:t/>
            </a:r>
            <a:br>
              <a:rPr lang="de-CH" sz="1600" dirty="0" smtClean="0"/>
            </a:br>
            <a:r>
              <a:rPr lang="de-CH" sz="1600" dirty="0" smtClean="0"/>
              <a:t>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12416" y="165100"/>
            <a:ext cx="7997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 smtClean="0">
                <a:solidFill>
                  <a:srgbClr val="376092"/>
                </a:solidFill>
              </a:rPr>
              <a:t>Wertaustausch mit Mitarbeitenden: Beispiele in Graubünden</a:t>
            </a:r>
            <a:endParaRPr lang="de-CH" sz="2400" b="1" dirty="0">
              <a:solidFill>
                <a:srgbClr val="37609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6316" y="575945"/>
            <a:ext cx="83139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600" dirty="0"/>
              <a:t>Das Unternehmen tauscht den Wert seiner Angebote mit </a:t>
            </a:r>
            <a:r>
              <a:rPr lang="de-CH" sz="1600" dirty="0" smtClean="0"/>
              <a:t>Mitarbeitenden </a:t>
            </a:r>
            <a:r>
              <a:rPr lang="de-CH" sz="1600" dirty="0"/>
              <a:t>aus: Für das Unternehmen </a:t>
            </a:r>
            <a:r>
              <a:rPr lang="de-CH" sz="1600" dirty="0" smtClean="0"/>
              <a:t>tragen die Mitarbeitenden bei bspw. ein Verhalten wie ein Besitzer sowie das Teilen und das Anwenden von Wissen. </a:t>
            </a:r>
            <a:r>
              <a:rPr lang="de-CH" sz="1600" dirty="0"/>
              <a:t>Diese Wertinputs </a:t>
            </a:r>
            <a:r>
              <a:rPr lang="de-CH" sz="1600" dirty="0" smtClean="0"/>
              <a:t>machen </a:t>
            </a:r>
            <a:r>
              <a:rPr lang="de-CH" sz="1600" dirty="0"/>
              <a:t>die materiellen und immateriellen Mittel aus, mit denen </a:t>
            </a:r>
            <a:r>
              <a:rPr lang="de-CH" sz="1600" dirty="0" smtClean="0"/>
              <a:t>die Firma </a:t>
            </a:r>
            <a:r>
              <a:rPr lang="de-CH" sz="1600" dirty="0"/>
              <a:t>operiert und </a:t>
            </a:r>
            <a:r>
              <a:rPr lang="de-CH" sz="1600" dirty="0" smtClean="0"/>
              <a:t>somit wiederum </a:t>
            </a:r>
            <a:r>
              <a:rPr lang="de-CH" sz="1600" dirty="0"/>
              <a:t>Wert generiert</a:t>
            </a:r>
            <a:r>
              <a:rPr lang="de-CH" sz="1600" dirty="0" smtClean="0"/>
              <a:t>.</a:t>
            </a:r>
            <a:endParaRPr lang="en-US" sz="1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141315"/>
              </p:ext>
            </p:extLst>
          </p:nvPr>
        </p:nvGraphicFramePr>
        <p:xfrm>
          <a:off x="512516" y="1734383"/>
          <a:ext cx="7958384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6284"/>
                <a:gridCol w="1346200"/>
                <a:gridCol w="2616200"/>
                <a:gridCol w="2679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Dimension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Destination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Wertangebot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Immaterielles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Wertinput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St. Moritz/</a:t>
                      </a:r>
                      <a:r>
                        <a:rPr lang="en-US" sz="1600" dirty="0" err="1" smtClean="0"/>
                        <a:t>Engadin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- Erwartete</a:t>
                      </a:r>
                      <a:r>
                        <a:rPr lang="de-CH" sz="1600" baseline="0" noProof="0" dirty="0" smtClean="0"/>
                        <a:t> Karriere-</a:t>
                      </a:r>
                      <a:r>
                        <a:rPr lang="de-CH" sz="1600" baseline="0" noProof="0" dirty="0" err="1" smtClean="0"/>
                        <a:t>Entw</a:t>
                      </a:r>
                      <a:r>
                        <a:rPr lang="de-CH" sz="1600" baseline="0" noProof="0" dirty="0" smtClean="0"/>
                        <a:t>.</a:t>
                      </a:r>
                      <a:endParaRPr lang="de-CH" sz="1600" noProof="0" dirty="0" smtClean="0"/>
                    </a:p>
                    <a:p>
                      <a:r>
                        <a:rPr lang="de-CH" sz="1600" noProof="0" dirty="0" smtClean="0"/>
                        <a:t>- Qualifikationen</a:t>
                      </a:r>
                    </a:p>
                    <a:p>
                      <a:r>
                        <a:rPr lang="de-CH" sz="1600" noProof="0" dirty="0" smtClean="0"/>
                        <a:t>- Status</a:t>
                      </a:r>
                      <a:endParaRPr lang="de-CH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- Ownership-Kultur:</a:t>
                      </a:r>
                      <a:r>
                        <a:rPr lang="de-CH" sz="1600" baseline="0" noProof="0" dirty="0" smtClean="0"/>
                        <a:t> Ziele der </a:t>
                      </a:r>
                      <a:br>
                        <a:rPr lang="de-CH" sz="1600" baseline="0" noProof="0" dirty="0" smtClean="0"/>
                      </a:br>
                      <a:r>
                        <a:rPr lang="de-CH" sz="1600" baseline="0" noProof="0" dirty="0" smtClean="0"/>
                        <a:t>  Organisation werden zu den</a:t>
                      </a:r>
                      <a:br>
                        <a:rPr lang="de-CH" sz="1600" baseline="0" noProof="0" dirty="0" smtClean="0"/>
                      </a:br>
                      <a:r>
                        <a:rPr lang="de-CH" sz="1600" baseline="0" noProof="0" dirty="0" smtClean="0"/>
                        <a:t>  eigenen gemacht</a:t>
                      </a:r>
                      <a:endParaRPr lang="de-CH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Davos &amp; </a:t>
                      </a:r>
                      <a:r>
                        <a:rPr lang="en-US" sz="1600" dirty="0" err="1" smtClean="0"/>
                        <a:t>Klosters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dirty="0" smtClean="0"/>
                        <a:t>- Anstellungsbedingungen</a:t>
                      </a:r>
                    </a:p>
                    <a:p>
                      <a:r>
                        <a:rPr lang="de-CH" sz="1600" noProof="0" dirty="0" smtClean="0"/>
                        <a:t>- </a:t>
                      </a:r>
                      <a:r>
                        <a:rPr lang="de-CH" sz="1600" noProof="0" dirty="0" smtClean="0"/>
                        <a:t>Teamspirit</a:t>
                      </a:r>
                      <a:endParaRPr lang="de-CH" sz="1600" dirty="0" smtClean="0"/>
                    </a:p>
                    <a:p>
                      <a:r>
                        <a:rPr lang="de-CH" sz="1600" dirty="0" smtClean="0"/>
                        <a:t>- Würde</a:t>
                      </a:r>
                      <a:r>
                        <a:rPr lang="de-CH" sz="1600" baseline="0" dirty="0" smtClean="0"/>
                        <a:t> und Respekt</a:t>
                      </a:r>
                      <a:endParaRPr lang="de-CH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- Wissenskultur: Wissen </a:t>
                      </a:r>
                      <a:br>
                        <a:rPr lang="de-CH" sz="1600" noProof="0" dirty="0" smtClean="0"/>
                      </a:br>
                      <a:r>
                        <a:rPr lang="de-CH" sz="1600" noProof="0" dirty="0" smtClean="0"/>
                        <a:t>   sammeln, aufwerten,</a:t>
                      </a:r>
                      <a:r>
                        <a:rPr lang="de-CH" sz="1600" baseline="0" noProof="0" dirty="0" smtClean="0"/>
                        <a:t> teilen,</a:t>
                      </a:r>
                      <a:br>
                        <a:rPr lang="de-CH" sz="1600" baseline="0" noProof="0" dirty="0" smtClean="0"/>
                      </a:br>
                      <a:r>
                        <a:rPr lang="de-CH" sz="1600" baseline="0" noProof="0" dirty="0" smtClean="0"/>
                        <a:t>   annehmen und anwenden</a:t>
                      </a:r>
                      <a:endParaRPr lang="de-CH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Lenzerheide</a:t>
                      </a:r>
                      <a:r>
                        <a:rPr lang="en-US" sz="1600" dirty="0" smtClean="0"/>
                        <a:t> &amp; </a:t>
                      </a:r>
                      <a:r>
                        <a:rPr lang="en-US" sz="1600" dirty="0" err="1" smtClean="0"/>
                        <a:t>Arosa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- Selbstermächtigung</a:t>
                      </a:r>
                    </a:p>
                    <a:p>
                      <a:r>
                        <a:rPr lang="de-CH" sz="1600" noProof="0" dirty="0" smtClean="0"/>
                        <a:t>- Handlungss</a:t>
                      </a:r>
                      <a:r>
                        <a:rPr lang="de-CH" sz="1600" baseline="0" noProof="0" dirty="0" smtClean="0"/>
                        <a:t>pielraum</a:t>
                      </a:r>
                      <a:endParaRPr lang="de-CH" sz="1600" noProof="0" dirty="0" smtClean="0"/>
                    </a:p>
                    <a:p>
                      <a:r>
                        <a:rPr lang="de-CH" sz="1600" noProof="0" dirty="0" smtClean="0"/>
                        <a:t>- Urteilsvermögen gewähren</a:t>
                      </a:r>
                      <a:endParaRPr lang="de-CH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- </a:t>
                      </a:r>
                      <a:r>
                        <a:rPr lang="de-CH" sz="1600" noProof="0" dirty="0" smtClean="0"/>
                        <a:t>Einsatzkultur: Wie ein/</a:t>
                      </a:r>
                      <a:r>
                        <a:rPr lang="de-CH" sz="1600" noProof="0" dirty="0" err="1" smtClean="0"/>
                        <a:t>e</a:t>
                      </a:r>
                      <a:r>
                        <a:rPr lang="de-CH" sz="1600" noProof="0" dirty="0" smtClean="0"/>
                        <a:t/>
                      </a:r>
                      <a:br>
                        <a:rPr lang="de-CH" sz="1600" noProof="0" dirty="0" smtClean="0"/>
                      </a:br>
                      <a:r>
                        <a:rPr lang="de-CH" sz="1600" noProof="0" dirty="0" smtClean="0"/>
                        <a:t>  Unternehmer/in im</a:t>
                      </a:r>
                      <a:br>
                        <a:rPr lang="de-CH" sz="1600" noProof="0" dirty="0" smtClean="0"/>
                      </a:br>
                      <a:r>
                        <a:rPr lang="de-CH" sz="1600" noProof="0" dirty="0" smtClean="0"/>
                        <a:t>  Unternehmen sein</a:t>
                      </a:r>
                      <a:endParaRPr lang="de-CH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Flims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Laax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Falera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- Beruf. Selbstverwirklichung</a:t>
                      </a:r>
                    </a:p>
                    <a:p>
                      <a:r>
                        <a:rPr lang="de-CH" sz="1600" noProof="0" dirty="0" smtClean="0"/>
                        <a:t>- Stimmiges Arbeitsumfeld</a:t>
                      </a:r>
                    </a:p>
                    <a:p>
                      <a:r>
                        <a:rPr lang="de-CH" sz="1600" noProof="0" dirty="0" smtClean="0"/>
                        <a:t>- Facettenreiche</a:t>
                      </a:r>
                      <a:r>
                        <a:rPr lang="de-CH" sz="1600" baseline="0" noProof="0" dirty="0" smtClean="0"/>
                        <a:t> Einsätze</a:t>
                      </a:r>
                      <a:endParaRPr lang="de-CH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- Teilhabekultur: Mit</a:t>
                      </a:r>
                      <a:r>
                        <a:rPr lang="de-CH" sz="1600" baseline="0" noProof="0" dirty="0" smtClean="0"/>
                        <a:t> der</a:t>
                      </a:r>
                      <a:br>
                        <a:rPr lang="de-CH" sz="1600" baseline="0" noProof="0" dirty="0" smtClean="0"/>
                      </a:br>
                      <a:r>
                        <a:rPr lang="de-CH" sz="1600" baseline="0" noProof="0" dirty="0" smtClean="0"/>
                        <a:t>  V</a:t>
                      </a:r>
                      <a:r>
                        <a:rPr lang="de-CH" sz="1600" noProof="0" dirty="0" smtClean="0"/>
                        <a:t>ision des Unternehmens</a:t>
                      </a:r>
                      <a:br>
                        <a:rPr lang="de-CH" sz="1600" noProof="0" dirty="0" smtClean="0"/>
                      </a:br>
                      <a:r>
                        <a:rPr lang="de-CH" sz="1600" noProof="0" dirty="0" smtClean="0"/>
                        <a:t>  identifizieren</a:t>
                      </a:r>
                      <a:endParaRPr lang="de-CH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Laax</a:t>
                      </a:r>
                      <a:r>
                        <a:rPr lang="en-US" sz="1600" dirty="0" smtClean="0"/>
                        <a:t>/</a:t>
                      </a:r>
                      <a:r>
                        <a:rPr lang="en-US" sz="1600" dirty="0" err="1" smtClean="0"/>
                        <a:t>Weisse</a:t>
                      </a:r>
                      <a:r>
                        <a:rPr lang="en-US" sz="1600" dirty="0" smtClean="0"/>
                        <a:t> Arena </a:t>
                      </a:r>
                      <a:r>
                        <a:rPr lang="en-US" sz="1600" dirty="0" err="1" smtClean="0"/>
                        <a:t>Gruppe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- Sich</a:t>
                      </a:r>
                      <a:r>
                        <a:rPr lang="de-CH" sz="1600" baseline="0" noProof="0" dirty="0" smtClean="0"/>
                        <a:t> selber herausfordern</a:t>
                      </a:r>
                      <a:endParaRPr lang="de-CH" sz="1600" noProof="0" dirty="0" smtClean="0"/>
                    </a:p>
                    <a:p>
                      <a:r>
                        <a:rPr lang="de-CH" sz="1600" noProof="0" dirty="0" smtClean="0"/>
                        <a:t>- Bewältigung</a:t>
                      </a:r>
                      <a:r>
                        <a:rPr lang="de-CH" sz="1600" baseline="0" noProof="0" dirty="0" smtClean="0"/>
                        <a:t> von komplexen</a:t>
                      </a:r>
                      <a:br>
                        <a:rPr lang="de-CH" sz="1600" baseline="0" noProof="0" dirty="0" smtClean="0"/>
                      </a:br>
                      <a:r>
                        <a:rPr lang="de-CH" sz="1600" baseline="0" noProof="0" dirty="0" smtClean="0"/>
                        <a:t>  Aufgaben mit Kollegen</a:t>
                      </a:r>
                      <a:endParaRPr lang="de-CH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- </a:t>
                      </a:r>
                      <a:r>
                        <a:rPr lang="de-CH" sz="1600" noProof="0" dirty="0" err="1" smtClean="0"/>
                        <a:t>Engagementkultur</a:t>
                      </a:r>
                      <a:r>
                        <a:rPr lang="de-CH" sz="1600" noProof="0" dirty="0" smtClean="0"/>
                        <a:t>:</a:t>
                      </a:r>
                      <a:r>
                        <a:rPr lang="de-CH" sz="1600" baseline="0" noProof="0" dirty="0" smtClean="0"/>
                        <a:t> </a:t>
                      </a:r>
                      <a:r>
                        <a:rPr lang="de-CH" sz="1600" noProof="0" dirty="0" smtClean="0"/>
                        <a:t>wie ein</a:t>
                      </a:r>
                      <a:br>
                        <a:rPr lang="de-CH" sz="1600" noProof="0" dirty="0" smtClean="0"/>
                      </a:br>
                      <a:r>
                        <a:rPr lang="de-CH" sz="1600" baseline="0" noProof="0" dirty="0" smtClean="0"/>
                        <a:t>  Jünger zu sein</a:t>
                      </a:r>
                      <a:endParaRPr lang="de-CH" sz="1600" noProof="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1" name="Group 50"/>
          <p:cNvGrpSpPr/>
          <p:nvPr/>
        </p:nvGrpSpPr>
        <p:grpSpPr>
          <a:xfrm>
            <a:off x="784047" y="2209800"/>
            <a:ext cx="768769" cy="619501"/>
            <a:chOff x="1136316" y="2018632"/>
            <a:chExt cx="1336842" cy="1363579"/>
          </a:xfrm>
        </p:grpSpPr>
        <p:sp>
          <p:nvSpPr>
            <p:cNvPr id="52" name="Donut 51"/>
            <p:cNvSpPr/>
            <p:nvPr/>
          </p:nvSpPr>
          <p:spPr>
            <a:xfrm>
              <a:off x="1136316" y="2018632"/>
              <a:ext cx="1336842" cy="1363579"/>
            </a:xfrm>
            <a:prstGeom prst="donut">
              <a:avLst>
                <a:gd name="adj" fmla="val 194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>
                <a:solidFill>
                  <a:schemeClr val="tx1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1644315" y="2914315"/>
              <a:ext cx="347578" cy="34757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cxnSp>
          <p:nvCxnSpPr>
            <p:cNvPr id="54" name="Straight Arrow Connector 53"/>
            <p:cNvCxnSpPr>
              <a:stCxn id="53" idx="0"/>
            </p:cNvCxnSpPr>
            <p:nvPr/>
          </p:nvCxnSpPr>
          <p:spPr>
            <a:xfrm flipV="1">
              <a:off x="1818104" y="2205789"/>
              <a:ext cx="0" cy="7085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788688" y="2992844"/>
            <a:ext cx="774860" cy="645712"/>
            <a:chOff x="4323252" y="2037352"/>
            <a:chExt cx="1336842" cy="1363579"/>
          </a:xfrm>
        </p:grpSpPr>
        <p:sp>
          <p:nvSpPr>
            <p:cNvPr id="56" name="Donut 55"/>
            <p:cNvSpPr/>
            <p:nvPr/>
          </p:nvSpPr>
          <p:spPr>
            <a:xfrm>
              <a:off x="4323252" y="2037352"/>
              <a:ext cx="1336842" cy="1363579"/>
            </a:xfrm>
            <a:prstGeom prst="donut">
              <a:avLst>
                <a:gd name="adj" fmla="val 194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>
                <a:solidFill>
                  <a:schemeClr val="tx1"/>
                </a:solidFill>
              </a:endParaRPr>
            </a:p>
          </p:txBody>
        </p:sp>
        <p:cxnSp>
          <p:nvCxnSpPr>
            <p:cNvPr id="57" name="Straight Arrow Connector 56"/>
            <p:cNvCxnSpPr>
              <a:stCxn id="56" idx="2"/>
              <a:endCxn id="56" idx="6"/>
            </p:cNvCxnSpPr>
            <p:nvPr/>
          </p:nvCxnSpPr>
          <p:spPr>
            <a:xfrm>
              <a:off x="4323252" y="2719142"/>
              <a:ext cx="133684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6" idx="0"/>
              <a:endCxn id="56" idx="4"/>
            </p:cNvCxnSpPr>
            <p:nvPr/>
          </p:nvCxnSpPr>
          <p:spPr>
            <a:xfrm>
              <a:off x="4991673" y="2037352"/>
              <a:ext cx="0" cy="136357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4817883" y="2545363"/>
              <a:ext cx="347578" cy="34757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88688" y="3839954"/>
            <a:ext cx="757777" cy="640887"/>
            <a:chOff x="4323252" y="4160268"/>
            <a:chExt cx="1336842" cy="1363579"/>
          </a:xfrm>
        </p:grpSpPr>
        <p:sp>
          <p:nvSpPr>
            <p:cNvPr id="61" name="Donut 60"/>
            <p:cNvSpPr/>
            <p:nvPr/>
          </p:nvSpPr>
          <p:spPr>
            <a:xfrm>
              <a:off x="4323252" y="4160268"/>
              <a:ext cx="1336842" cy="1363579"/>
            </a:xfrm>
            <a:prstGeom prst="donut">
              <a:avLst>
                <a:gd name="adj" fmla="val 194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>
                <a:solidFill>
                  <a:schemeClr val="tx1"/>
                </a:solidFill>
              </a:endParaRPr>
            </a:p>
          </p:txBody>
        </p:sp>
        <p:cxnSp>
          <p:nvCxnSpPr>
            <p:cNvPr id="62" name="Straight Arrow Connector 61"/>
            <p:cNvCxnSpPr>
              <a:stCxn id="61" idx="7"/>
            </p:cNvCxnSpPr>
            <p:nvPr/>
          </p:nvCxnSpPr>
          <p:spPr>
            <a:xfrm flipH="1" flipV="1">
              <a:off x="4478421" y="4181647"/>
              <a:ext cx="985897" cy="17831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67" idx="6"/>
              <a:endCxn id="61" idx="7"/>
            </p:cNvCxnSpPr>
            <p:nvPr/>
          </p:nvCxnSpPr>
          <p:spPr>
            <a:xfrm flipV="1">
              <a:off x="5005045" y="4359960"/>
              <a:ext cx="459273" cy="62915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H="1">
              <a:off x="4882052" y="4989117"/>
              <a:ext cx="744048" cy="4799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>
              <a:off x="4478421" y="4181647"/>
              <a:ext cx="1147679" cy="8074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endCxn id="61" idx="1"/>
            </p:cNvCxnSpPr>
            <p:nvPr/>
          </p:nvCxnSpPr>
          <p:spPr>
            <a:xfrm flipH="1" flipV="1">
              <a:off x="4519028" y="4359960"/>
              <a:ext cx="363024" cy="110907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/>
            <p:nvPr/>
          </p:nvSpPr>
          <p:spPr>
            <a:xfrm>
              <a:off x="4657467" y="4815327"/>
              <a:ext cx="347578" cy="34757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749214" y="4658191"/>
            <a:ext cx="838484" cy="640899"/>
            <a:chOff x="990600" y="4181647"/>
            <a:chExt cx="1482558" cy="1363579"/>
          </a:xfrm>
        </p:grpSpPr>
        <p:sp>
          <p:nvSpPr>
            <p:cNvPr id="69" name="Donut 68"/>
            <p:cNvSpPr/>
            <p:nvPr/>
          </p:nvSpPr>
          <p:spPr>
            <a:xfrm>
              <a:off x="1136316" y="4181647"/>
              <a:ext cx="1336842" cy="1363579"/>
            </a:xfrm>
            <a:prstGeom prst="donut">
              <a:avLst>
                <a:gd name="adj" fmla="val 194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>
                <a:solidFill>
                  <a:schemeClr val="tx1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1630947" y="4689658"/>
              <a:ext cx="347578" cy="34757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cxnSp>
          <p:nvCxnSpPr>
            <p:cNvPr id="71" name="Straight Arrow Connector 70"/>
            <p:cNvCxnSpPr>
              <a:endCxn id="70" idx="0"/>
            </p:cNvCxnSpPr>
            <p:nvPr/>
          </p:nvCxnSpPr>
          <p:spPr>
            <a:xfrm>
              <a:off x="1804736" y="4428067"/>
              <a:ext cx="0" cy="26159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69" idx="6"/>
              <a:endCxn id="70" idx="6"/>
            </p:cNvCxnSpPr>
            <p:nvPr/>
          </p:nvCxnSpPr>
          <p:spPr>
            <a:xfrm flipH="1">
              <a:off x="1978525" y="4863437"/>
              <a:ext cx="494633" cy="1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69" idx="4"/>
              <a:endCxn id="70" idx="4"/>
            </p:cNvCxnSpPr>
            <p:nvPr/>
          </p:nvCxnSpPr>
          <p:spPr>
            <a:xfrm flipH="1" flipV="1">
              <a:off x="1804736" y="5037237"/>
              <a:ext cx="1" cy="50798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endCxn id="70" idx="2"/>
            </p:cNvCxnSpPr>
            <p:nvPr/>
          </p:nvCxnSpPr>
          <p:spPr>
            <a:xfrm>
              <a:off x="990600" y="4863448"/>
              <a:ext cx="64034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795287" y="5486622"/>
            <a:ext cx="783081" cy="643720"/>
            <a:chOff x="6635416" y="2821928"/>
            <a:chExt cx="1336842" cy="1363579"/>
          </a:xfrm>
        </p:grpSpPr>
        <p:sp>
          <p:nvSpPr>
            <p:cNvPr id="76" name="Donut 75"/>
            <p:cNvSpPr/>
            <p:nvPr/>
          </p:nvSpPr>
          <p:spPr>
            <a:xfrm>
              <a:off x="6635416" y="2821928"/>
              <a:ext cx="1336842" cy="1363579"/>
            </a:xfrm>
            <a:prstGeom prst="donut">
              <a:avLst>
                <a:gd name="adj" fmla="val 194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>
                <a:solidFill>
                  <a:schemeClr val="tx1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7130047" y="3329939"/>
              <a:ext cx="347578" cy="34757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cxnSp>
          <p:nvCxnSpPr>
            <p:cNvPr id="78" name="Straight Arrow Connector 77"/>
            <p:cNvCxnSpPr>
              <a:endCxn id="77" idx="0"/>
            </p:cNvCxnSpPr>
            <p:nvPr/>
          </p:nvCxnSpPr>
          <p:spPr>
            <a:xfrm>
              <a:off x="7303836" y="3021620"/>
              <a:ext cx="0" cy="30831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76" idx="7"/>
              <a:endCxn id="77" idx="7"/>
            </p:cNvCxnSpPr>
            <p:nvPr/>
          </p:nvCxnSpPr>
          <p:spPr>
            <a:xfrm flipH="1">
              <a:off x="7426723" y="3021620"/>
              <a:ext cx="349759" cy="35922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76" idx="5"/>
              <a:endCxn id="77" idx="5"/>
            </p:cNvCxnSpPr>
            <p:nvPr/>
          </p:nvCxnSpPr>
          <p:spPr>
            <a:xfrm flipH="1" flipV="1">
              <a:off x="7426723" y="3626616"/>
              <a:ext cx="349759" cy="35919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76" idx="1"/>
              <a:endCxn id="77" idx="1"/>
            </p:cNvCxnSpPr>
            <p:nvPr/>
          </p:nvCxnSpPr>
          <p:spPr>
            <a:xfrm>
              <a:off x="6831192" y="3021620"/>
              <a:ext cx="349757" cy="35922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77" idx="3"/>
              <a:endCxn id="76" idx="3"/>
            </p:cNvCxnSpPr>
            <p:nvPr/>
          </p:nvCxnSpPr>
          <p:spPr>
            <a:xfrm flipH="1">
              <a:off x="6831192" y="3626616"/>
              <a:ext cx="349757" cy="35919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endCxn id="77" idx="6"/>
            </p:cNvCxnSpPr>
            <p:nvPr/>
          </p:nvCxnSpPr>
          <p:spPr>
            <a:xfrm flipH="1">
              <a:off x="7477625" y="3503729"/>
              <a:ext cx="298857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flipH="1">
              <a:off x="6831192" y="3493791"/>
              <a:ext cx="298857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 rot="16200000" flipH="1">
              <a:off x="7159161" y="3826947"/>
              <a:ext cx="298857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Donut 85"/>
            <p:cNvSpPr/>
            <p:nvPr/>
          </p:nvSpPr>
          <p:spPr>
            <a:xfrm>
              <a:off x="6813214" y="3001432"/>
              <a:ext cx="988666" cy="987643"/>
            </a:xfrm>
            <a:prstGeom prst="donut">
              <a:avLst>
                <a:gd name="adj" fmla="val 194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955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CA51-B7B3-D942-BAF7-C6738ECF227F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738428"/>
            <a:ext cx="7556500" cy="57131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2416" y="165100"/>
            <a:ext cx="7664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 smtClean="0">
                <a:solidFill>
                  <a:srgbClr val="376092"/>
                </a:solidFill>
              </a:rPr>
              <a:t>Wertaustausch mit </a:t>
            </a:r>
            <a:r>
              <a:rPr lang="de-CH" sz="2400" b="1" dirty="0" smtClean="0">
                <a:solidFill>
                  <a:srgbClr val="376092"/>
                </a:solidFill>
              </a:rPr>
              <a:t>Ku</a:t>
            </a:r>
            <a:r>
              <a:rPr lang="de-CH" sz="2400" b="1" dirty="0" smtClean="0">
                <a:solidFill>
                  <a:srgbClr val="376092"/>
                </a:solidFill>
              </a:rPr>
              <a:t>nden: Beispiel Weisse Arena Gruppe</a:t>
            </a:r>
            <a:endParaRPr lang="de-CH" sz="2400" b="1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18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307" y="762000"/>
            <a:ext cx="7591893" cy="5613400"/>
          </a:xfrm>
          <a:prstGeom prst="rect">
            <a:avLst/>
          </a:prstGeom>
        </p:spPr>
      </p:pic>
      <p:sp>
        <p:nvSpPr>
          <p:cNvPr id="94" name="TextBox 93"/>
          <p:cNvSpPr txBox="1"/>
          <p:nvPr/>
        </p:nvSpPr>
        <p:spPr>
          <a:xfrm>
            <a:off x="412416" y="165100"/>
            <a:ext cx="7790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 smtClean="0">
                <a:solidFill>
                  <a:srgbClr val="376092"/>
                </a:solidFill>
              </a:rPr>
              <a:t>Wertaustausch mit Personal: Beispiel Weisse Arena Gruppe</a:t>
            </a:r>
            <a:endParaRPr lang="de-CH" sz="2400" b="1" dirty="0">
              <a:solidFill>
                <a:srgbClr val="37609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393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689"/>
    </mc:Choice>
    <mc:Fallback xmlns="">
      <p:transition xmlns:p14="http://schemas.microsoft.com/office/powerpoint/2010/main" spd="slow" advTm="6368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Box 95"/>
          <p:cNvSpPr txBox="1"/>
          <p:nvPr/>
        </p:nvSpPr>
        <p:spPr>
          <a:xfrm>
            <a:off x="412416" y="165100"/>
            <a:ext cx="8147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 smtClean="0">
                <a:solidFill>
                  <a:srgbClr val="376092"/>
                </a:solidFill>
              </a:rPr>
              <a:t>Wertaustausch mit Lieferanten: Beispiel Weisse Arena Gruppe</a:t>
            </a:r>
            <a:endParaRPr lang="de-CH" sz="2400" b="1" dirty="0">
              <a:solidFill>
                <a:srgbClr val="37609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376" y="749300"/>
            <a:ext cx="8001823" cy="5613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2096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689"/>
    </mc:Choice>
    <mc:Fallback xmlns="">
      <p:transition xmlns:p14="http://schemas.microsoft.com/office/powerpoint/2010/main" spd="slow" advTm="6368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4016" y="355600"/>
            <a:ext cx="7388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smtClean="0">
                <a:solidFill>
                  <a:srgbClr val="376092"/>
                </a:solidFill>
              </a:rPr>
              <a:t>Mögliche Zielsetz</a:t>
            </a:r>
            <a:r>
              <a:rPr lang="de-CH" sz="2400" b="1" smtClean="0">
                <a:solidFill>
                  <a:srgbClr val="376092"/>
                </a:solidFill>
              </a:rPr>
              <a:t>ungen einer Belebung einer Bergregion</a:t>
            </a:r>
            <a:endParaRPr lang="de-CH" sz="2400" b="1">
              <a:solidFill>
                <a:srgbClr val="37609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146800" y="6356350"/>
            <a:ext cx="2133600" cy="365125"/>
          </a:xfrm>
        </p:spPr>
        <p:txBody>
          <a:bodyPr/>
          <a:lstStyle/>
          <a:p>
            <a:fld id="{B0FBCA51-B7B3-D942-BAF7-C6738ECF227F}" type="slidenum">
              <a:rPr lang="de-CH" smtClean="0"/>
              <a:t>9</a:t>
            </a:fld>
            <a:endParaRPr lang="de-CH"/>
          </a:p>
        </p:txBody>
      </p:sp>
      <p:sp>
        <p:nvSpPr>
          <p:cNvPr id="7" name="Rectangle 6"/>
          <p:cNvSpPr/>
          <p:nvPr/>
        </p:nvSpPr>
        <p:spPr>
          <a:xfrm>
            <a:off x="436316" y="982345"/>
            <a:ext cx="851718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400" b="1" dirty="0" smtClean="0"/>
              <a:t>Beziehungen zu Kunden, Mitarbeitenden und Geschäftspartnern</a:t>
            </a:r>
          </a:p>
          <a:p>
            <a:pPr marL="285750" indent="-285750">
              <a:buFont typeface="Arial"/>
              <a:buChar char="•"/>
            </a:pPr>
            <a:r>
              <a:rPr lang="de-CH" sz="2000" dirty="0" smtClean="0"/>
              <a:t>Differenziertere Formulierung der Kernbotschaften zu den Stärken</a:t>
            </a:r>
          </a:p>
          <a:p>
            <a:pPr marL="285750" indent="-285750">
              <a:buFont typeface="Arial"/>
              <a:buChar char="•"/>
            </a:pPr>
            <a:r>
              <a:rPr lang="de-CH" sz="2000" dirty="0" smtClean="0"/>
              <a:t>Aufgebesserte Generierung der Stärken</a:t>
            </a:r>
          </a:p>
          <a:p>
            <a:pPr marL="285750" indent="-285750">
              <a:buFont typeface="Arial"/>
              <a:buChar char="•"/>
            </a:pPr>
            <a:r>
              <a:rPr lang="de-CH" sz="2000" dirty="0" smtClean="0"/>
              <a:t>Entwicklung von zusätzlichen Stärken</a:t>
            </a:r>
          </a:p>
          <a:p>
            <a:pPr marL="285750" indent="-285750">
              <a:buFont typeface="Arial"/>
              <a:buChar char="•"/>
            </a:pPr>
            <a:r>
              <a:rPr lang="de-CH" sz="2000" dirty="0" smtClean="0"/>
              <a:t>Einstieg in neues, zukunftsweisendes Geschäftsparadigma</a:t>
            </a:r>
          </a:p>
          <a:p>
            <a:endParaRPr lang="de-CH" dirty="0" smtClean="0"/>
          </a:p>
          <a:p>
            <a:r>
              <a:rPr lang="de-CH" sz="2400" b="1" dirty="0" smtClean="0"/>
              <a:t>Organisationsentwicklung</a:t>
            </a:r>
          </a:p>
          <a:p>
            <a:pPr marL="285750" indent="-285750">
              <a:buFont typeface="Arial"/>
              <a:buChar char="•"/>
            </a:pPr>
            <a:r>
              <a:rPr lang="de-CH" sz="2000" dirty="0" smtClean="0"/>
              <a:t>Alleingang</a:t>
            </a:r>
          </a:p>
          <a:p>
            <a:pPr marL="285750" indent="-285750">
              <a:buFont typeface="Arial"/>
              <a:buChar char="•"/>
            </a:pPr>
            <a:r>
              <a:rPr lang="de-CH" sz="2000" dirty="0" smtClean="0"/>
              <a:t>Allianzen und Kooperationen</a:t>
            </a:r>
          </a:p>
          <a:p>
            <a:pPr marL="285750" indent="-285750">
              <a:buFont typeface="Arial"/>
              <a:buChar char="•"/>
            </a:pPr>
            <a:r>
              <a:rPr lang="de-CH" sz="2000" dirty="0" smtClean="0"/>
              <a:t>Regionalverbund</a:t>
            </a:r>
            <a:endParaRPr lang="de-CH" sz="2000" dirty="0"/>
          </a:p>
          <a:p>
            <a:endParaRPr lang="de-CH" dirty="0" smtClean="0"/>
          </a:p>
          <a:p>
            <a:r>
              <a:rPr lang="de-CH" sz="2400" b="1" dirty="0" smtClean="0"/>
              <a:t>Produktportfolio</a:t>
            </a:r>
          </a:p>
          <a:p>
            <a:pPr marL="285750" indent="-285750">
              <a:buFont typeface="Arial"/>
              <a:buChar char="•"/>
            </a:pPr>
            <a:r>
              <a:rPr lang="de-CH" sz="2000" dirty="0" smtClean="0"/>
              <a:t>Aufbau innerhalb des Tourismusmarktes</a:t>
            </a:r>
          </a:p>
          <a:p>
            <a:pPr marL="285750" indent="-285750">
              <a:buFont typeface="Arial"/>
              <a:buChar char="•"/>
            </a:pPr>
            <a:r>
              <a:rPr lang="de-CH" sz="2000" dirty="0" smtClean="0"/>
              <a:t>Aufbau ausserhalb des Tourismusmarktes</a:t>
            </a:r>
          </a:p>
          <a:p>
            <a:pPr marL="742950" lvl="1" indent="-285750">
              <a:buFont typeface="Arial"/>
              <a:buChar char="•"/>
            </a:pPr>
            <a:r>
              <a:rPr lang="de-CH" sz="2000" dirty="0" smtClean="0"/>
              <a:t>MICE-Anlässe</a:t>
            </a:r>
          </a:p>
          <a:p>
            <a:pPr marL="742950" lvl="1" indent="-285750">
              <a:buFont typeface="Arial"/>
              <a:buChar char="•"/>
            </a:pPr>
            <a:r>
              <a:rPr lang="de-CH" sz="2000" dirty="0" smtClean="0"/>
              <a:t>Verschmelzung zu einem Wohn-, Arbeits- und Ferienort</a:t>
            </a:r>
          </a:p>
          <a:p>
            <a:pPr marL="742950" lvl="1" indent="-285750">
              <a:buFont typeface="Arial"/>
              <a:buChar char="•"/>
            </a:pPr>
            <a:r>
              <a:rPr lang="de-CH" sz="2000" dirty="0" smtClean="0"/>
              <a:t>Immobiliengeschäfte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170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689"/>
    </mc:Choice>
    <mc:Fallback xmlns="">
      <p:transition xmlns:p14="http://schemas.microsoft.com/office/powerpoint/2010/main" spd="slow" advTm="6368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3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.3|4.5|4.5|3.5|3.7|3.9|3.3|3.7|4.7|2.7|3.4|9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.3|4.5|4.5|3.5|3.7|3.9|3.3|3.7|4.7|2.7|3.4|9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.3|4.5|4.5|3.5|3.7|3.9|3.3|3.7|4.7|2.7|3.4|9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.3|4.5|4.5|3.5|3.7|3.9|3.3|3.7|4.7|2.7|3.4|9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.3|4.5|4.5|3.5|3.7|3.9|3.3|3.7|4.7|2.7|3.4|9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.3|4.5|4.5|3.5|3.7|3.9|3.3|3.7|4.7|2.7|3.4|9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.3|4.5|4.5|3.5|3.7|3.9|3.3|3.7|4.7|2.7|3.4|9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.3|4.5|4.5|3.5|3.7|3.9|3.3|3.7|4.7|2.7|3.4|9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.3|4.5|4.5|3.5|3.7|3.9|3.3|3.7|4.7|2.7|3.4|9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.3|4.5|4.5|3.5|3.7|3.9|3.3|3.7|4.7|2.7|3.4|9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.3|4.5|4.5|3.5|3.7|3.9|3.3|3.7|4.7|2.7|3.4|9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20631</TotalTime>
  <Words>967</Words>
  <Application>Microsoft Macintosh PowerPoint</Application>
  <PresentationFormat>On-screen Show (4:3)</PresentationFormat>
  <Paragraphs>310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</dc:creator>
  <cp:lastModifiedBy>Benjamin</cp:lastModifiedBy>
  <cp:revision>847</cp:revision>
  <cp:lastPrinted>2016-04-14T14:17:19Z</cp:lastPrinted>
  <dcterms:created xsi:type="dcterms:W3CDTF">2015-08-06T12:06:57Z</dcterms:created>
  <dcterms:modified xsi:type="dcterms:W3CDTF">2020-03-02T15:44:16Z</dcterms:modified>
</cp:coreProperties>
</file>